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75"/>
  </p:notesMasterIdLst>
  <p:handoutMasterIdLst>
    <p:handoutMasterId r:id="rId76"/>
  </p:handoutMasterIdLst>
  <p:sldIdLst>
    <p:sldId id="256" r:id="rId5"/>
    <p:sldId id="688" r:id="rId6"/>
    <p:sldId id="689" r:id="rId7"/>
    <p:sldId id="690" r:id="rId8"/>
    <p:sldId id="691" r:id="rId9"/>
    <p:sldId id="692" r:id="rId10"/>
    <p:sldId id="693" r:id="rId11"/>
    <p:sldId id="694" r:id="rId12"/>
    <p:sldId id="695" r:id="rId13"/>
    <p:sldId id="696" r:id="rId14"/>
    <p:sldId id="697" r:id="rId15"/>
    <p:sldId id="698" r:id="rId16"/>
    <p:sldId id="699" r:id="rId17"/>
    <p:sldId id="700" r:id="rId18"/>
    <p:sldId id="701" r:id="rId19"/>
    <p:sldId id="702" r:id="rId20"/>
    <p:sldId id="703" r:id="rId21"/>
    <p:sldId id="704" r:id="rId22"/>
    <p:sldId id="705" r:id="rId23"/>
    <p:sldId id="706" r:id="rId24"/>
    <p:sldId id="707" r:id="rId25"/>
    <p:sldId id="708" r:id="rId26"/>
    <p:sldId id="709" r:id="rId27"/>
    <p:sldId id="710" r:id="rId28"/>
    <p:sldId id="711" r:id="rId29"/>
    <p:sldId id="712" r:id="rId30"/>
    <p:sldId id="713" r:id="rId31"/>
    <p:sldId id="714" r:id="rId32"/>
    <p:sldId id="715" r:id="rId33"/>
    <p:sldId id="716" r:id="rId34"/>
    <p:sldId id="717" r:id="rId35"/>
    <p:sldId id="718" r:id="rId36"/>
    <p:sldId id="719" r:id="rId37"/>
    <p:sldId id="720" r:id="rId38"/>
    <p:sldId id="721" r:id="rId39"/>
    <p:sldId id="722" r:id="rId40"/>
    <p:sldId id="723" r:id="rId41"/>
    <p:sldId id="724" r:id="rId42"/>
    <p:sldId id="725" r:id="rId43"/>
    <p:sldId id="726" r:id="rId44"/>
    <p:sldId id="727" r:id="rId45"/>
    <p:sldId id="728" r:id="rId46"/>
    <p:sldId id="729" r:id="rId47"/>
    <p:sldId id="730" r:id="rId48"/>
    <p:sldId id="731" r:id="rId49"/>
    <p:sldId id="732" r:id="rId50"/>
    <p:sldId id="733" r:id="rId51"/>
    <p:sldId id="734" r:id="rId52"/>
    <p:sldId id="735" r:id="rId53"/>
    <p:sldId id="737" r:id="rId54"/>
    <p:sldId id="736" r:id="rId55"/>
    <p:sldId id="738" r:id="rId56"/>
    <p:sldId id="739" r:id="rId57"/>
    <p:sldId id="740" r:id="rId58"/>
    <p:sldId id="741" r:id="rId59"/>
    <p:sldId id="742" r:id="rId60"/>
    <p:sldId id="743" r:id="rId61"/>
    <p:sldId id="744" r:id="rId62"/>
    <p:sldId id="745" r:id="rId63"/>
    <p:sldId id="746" r:id="rId64"/>
    <p:sldId id="747" r:id="rId65"/>
    <p:sldId id="748" r:id="rId66"/>
    <p:sldId id="749" r:id="rId67"/>
    <p:sldId id="750" r:id="rId68"/>
    <p:sldId id="751" r:id="rId69"/>
    <p:sldId id="752" r:id="rId70"/>
    <p:sldId id="753" r:id="rId71"/>
    <p:sldId id="754" r:id="rId72"/>
    <p:sldId id="755" r:id="rId73"/>
    <p:sldId id="756" r:id="rId74"/>
  </p:sldIdLst>
  <p:sldSz cx="9144000" cy="6858000" type="screen4x3"/>
  <p:notesSz cx="9928225" cy="6797675"/>
  <p:custDataLst>
    <p:tags r:id="rId7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F9E8"/>
    <a:srgbClr val="B2C2B7"/>
    <a:srgbClr val="B9CDE5"/>
    <a:srgbClr val="FCF0E0"/>
    <a:srgbClr val="EBF4F9"/>
    <a:srgbClr val="ECF4F7"/>
    <a:srgbClr val="F9F9FD"/>
    <a:srgbClr val="FEF1E1"/>
    <a:srgbClr val="EDF4FA"/>
    <a:srgbClr val="F0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3" autoAdjust="0"/>
    <p:restoredTop sz="95141" autoAdjust="0"/>
  </p:normalViewPr>
  <p:slideViewPr>
    <p:cSldViewPr>
      <p:cViewPr varScale="1">
        <p:scale>
          <a:sx n="82" d="100"/>
          <a:sy n="82" d="100"/>
        </p:scale>
        <p:origin x="1230" y="9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sorterViewPr>
    <p:cViewPr>
      <p:scale>
        <a:sx n="100" d="100"/>
        <a:sy n="100" d="100"/>
      </p:scale>
      <p:origin x="0" y="-773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08/12/2018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12/8/2018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2257252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1340087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248240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999180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4074437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2465151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879451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4489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4144480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77941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9687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2861228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3292775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640435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2530114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2469927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3241567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292972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1032456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1165603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123615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1988413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2346786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467973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4283823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75060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1960336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2186668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3424352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2733210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1092969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586929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1047462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383744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3289432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3123490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1395302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1969791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4175854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1627358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1012942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968545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75510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2390366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2227348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3308336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25461332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2559360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003898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525162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2786895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3415205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10269221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365621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6533911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1094970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63168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948420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10215662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34054405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1765365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301312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3605719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10237171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2303559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456495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207756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1348118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3051331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slide" Target="../slides/slide8.xml"/><Relationship Id="rId7" Type="http://schemas.openxmlformats.org/officeDocument/2006/relationships/slide" Target="../slides/slide28.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9.xml"/><Relationship Id="rId5" Type="http://schemas.openxmlformats.org/officeDocument/2006/relationships/slide" Target="../slides/slide21.xml"/><Relationship Id="rId4" Type="http://schemas.openxmlformats.org/officeDocument/2006/relationships/slide" Target="../slides/slide15.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slide" Target="../slides/slide8.xml"/><Relationship Id="rId7" Type="http://schemas.openxmlformats.org/officeDocument/2006/relationships/slide" Target="../slides/slide28.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9.xml"/><Relationship Id="rId5" Type="http://schemas.openxmlformats.org/officeDocument/2006/relationships/slide" Target="../slides/slide21.xml"/><Relationship Id="rId4" Type="http://schemas.openxmlformats.org/officeDocument/2006/relationships/slide" Target="../slides/slide15.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slide" Target="../slides/slide8.xml"/><Relationship Id="rId7" Type="http://schemas.openxmlformats.org/officeDocument/2006/relationships/slide" Target="../slides/slide28.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9.xml"/><Relationship Id="rId5" Type="http://schemas.openxmlformats.org/officeDocument/2006/relationships/slide" Target="../slides/slide21.xml"/><Relationship Id="rId4" Type="http://schemas.openxmlformats.org/officeDocument/2006/relationships/slide" Target="../slides/slide15.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slide" Target="../slides/slide8.xml"/><Relationship Id="rId7" Type="http://schemas.openxmlformats.org/officeDocument/2006/relationships/slide" Target="../slides/slide28.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9.xml"/><Relationship Id="rId5" Type="http://schemas.openxmlformats.org/officeDocument/2006/relationships/slide" Target="../slides/slide21.xml"/><Relationship Id="rId4" Type="http://schemas.openxmlformats.org/officeDocument/2006/relationships/slide" Target="../slides/slide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0"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0" name="Round Same Side Corner Rectangle 19">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3.1 – Statistical Diagrams 1</a:t>
            </a:r>
            <a:endParaRPr lang="en-GB" sz="1200" b="1" dirty="0">
              <a:latin typeface="Arial" panose="020B0604020202020204" pitchFamily="34" charset="0"/>
              <a:cs typeface="Arial" panose="020B0604020202020204" pitchFamily="34" charset="0"/>
            </a:endParaRPr>
          </a:p>
        </p:txBody>
      </p:sp>
      <p:sp>
        <p:nvSpPr>
          <p:cNvPr id="21" name="Round Same Side Corner Rectangle 20">
            <a:hlinkClick r:id="rId4" action="ppaction://hlinksldjump"/>
          </p:cNvPr>
          <p:cNvSpPr/>
          <p:nvPr userDrawn="1"/>
        </p:nvSpPr>
        <p:spPr>
          <a:xfrm>
            <a:off x="1381956" y="692696"/>
            <a:ext cx="9056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3.2 – Time Series</a:t>
            </a:r>
            <a:endParaRPr lang="en-GB" sz="1200" b="1" dirty="0">
              <a:latin typeface="Arial" panose="020B0604020202020204" pitchFamily="34" charset="0"/>
              <a:cs typeface="Arial" panose="020B0604020202020204" pitchFamily="34" charset="0"/>
            </a:endParaRPr>
          </a:p>
        </p:txBody>
      </p:sp>
      <p:sp>
        <p:nvSpPr>
          <p:cNvPr id="22" name="Round Same Side Corner Rectangle 21">
            <a:hlinkClick r:id="rId5" action="ppaction://hlinksldjump"/>
          </p:cNvPr>
          <p:cNvSpPr/>
          <p:nvPr userDrawn="1"/>
        </p:nvSpPr>
        <p:spPr>
          <a:xfrm>
            <a:off x="2353514" y="692696"/>
            <a:ext cx="106004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3.3 – Scatter Graphs</a:t>
            </a:r>
            <a:endParaRPr lang="en-GB" sz="1200" b="1" dirty="0">
              <a:latin typeface="Arial" panose="020B0604020202020204" pitchFamily="34" charset="0"/>
              <a:cs typeface="Arial" panose="020B0604020202020204" pitchFamily="34" charset="0"/>
            </a:endParaRPr>
          </a:p>
        </p:txBody>
      </p:sp>
      <p:sp>
        <p:nvSpPr>
          <p:cNvPr id="23" name="Round Same Side Corner Rectangle 22">
            <a:hlinkClick r:id="rId6" action="ppaction://hlinksldjump"/>
          </p:cNvPr>
          <p:cNvSpPr/>
          <p:nvPr userDrawn="1"/>
        </p:nvSpPr>
        <p:spPr>
          <a:xfrm>
            <a:off x="5656608" y="692696"/>
            <a:ext cx="121964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3.6 – Statistical Diagrams 2</a:t>
            </a:r>
            <a:endParaRPr lang="en-GB" sz="1200" b="1" dirty="0">
              <a:latin typeface="Arial" panose="020B0604020202020204" pitchFamily="34" charset="0"/>
              <a:cs typeface="Arial" panose="020B0604020202020204" pitchFamily="34" charset="0"/>
            </a:endParaRPr>
          </a:p>
        </p:txBody>
      </p:sp>
      <p:sp>
        <p:nvSpPr>
          <p:cNvPr id="24" name="Round Same Side Corner Rectangle 23">
            <a:hlinkClick r:id="rId7" action="ppaction://hlinksldjump"/>
          </p:cNvPr>
          <p:cNvSpPr/>
          <p:nvPr userDrawn="1"/>
        </p:nvSpPr>
        <p:spPr>
          <a:xfrm>
            <a:off x="3479461" y="692696"/>
            <a:ext cx="89594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3.4 – Line of Best Fit</a:t>
            </a:r>
            <a:endParaRPr lang="en-GB" sz="1200" b="1" dirty="0">
              <a:latin typeface="Arial" panose="020B0604020202020204" pitchFamily="34" charset="0"/>
              <a:cs typeface="Arial" panose="020B0604020202020204" pitchFamily="34" charset="0"/>
            </a:endParaRPr>
          </a:p>
        </p:txBody>
      </p:sp>
      <p:sp>
        <p:nvSpPr>
          <p:cNvPr id="25" name="Round Same Side Corner Rectangle 24">
            <a:hlinkClick r:id="rId8" action="ppaction://hlinksldjump"/>
          </p:cNvPr>
          <p:cNvSpPr/>
          <p:nvPr userDrawn="1"/>
        </p:nvSpPr>
        <p:spPr>
          <a:xfrm>
            <a:off x="4441312" y="692696"/>
            <a:ext cx="114938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3.5</a:t>
            </a:r>
            <a:r>
              <a:rPr lang="en-GB" sz="1200" b="1" baseline="0" dirty="0" smtClean="0">
                <a:latin typeface="Arial" panose="020B0604020202020204" pitchFamily="34" charset="0"/>
                <a:cs typeface="Arial" panose="020B0604020202020204" pitchFamily="34" charset="0"/>
              </a:rPr>
              <a:t> – Averages &amp; Rages</a:t>
            </a:r>
            <a:endParaRPr lang="en-GB" sz="1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Same Side Corner Rectangle 27">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3.1 – Statistical Diagrams 1</a:t>
            </a:r>
            <a:endParaRPr lang="en-GB" sz="1200" b="1" dirty="0">
              <a:latin typeface="Arial" panose="020B0604020202020204" pitchFamily="34" charset="0"/>
              <a:cs typeface="Arial" panose="020B0604020202020204" pitchFamily="34" charset="0"/>
            </a:endParaRPr>
          </a:p>
        </p:txBody>
      </p:sp>
      <p:sp>
        <p:nvSpPr>
          <p:cNvPr id="29" name="Round Same Side Corner Rectangle 28">
            <a:hlinkClick r:id="rId4" action="ppaction://hlinksldjump"/>
          </p:cNvPr>
          <p:cNvSpPr/>
          <p:nvPr userDrawn="1"/>
        </p:nvSpPr>
        <p:spPr>
          <a:xfrm>
            <a:off x="1381956" y="692696"/>
            <a:ext cx="9056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3.2 – Time Series</a:t>
            </a:r>
            <a:endParaRPr lang="en-GB" sz="1200" b="1" dirty="0">
              <a:latin typeface="Arial" panose="020B0604020202020204" pitchFamily="34" charset="0"/>
              <a:cs typeface="Arial" panose="020B0604020202020204" pitchFamily="34" charset="0"/>
            </a:endParaRPr>
          </a:p>
        </p:txBody>
      </p:sp>
      <p:sp>
        <p:nvSpPr>
          <p:cNvPr id="30" name="Round Same Side Corner Rectangle 29">
            <a:hlinkClick r:id="rId5" action="ppaction://hlinksldjump"/>
          </p:cNvPr>
          <p:cNvSpPr/>
          <p:nvPr userDrawn="1"/>
        </p:nvSpPr>
        <p:spPr>
          <a:xfrm>
            <a:off x="2353514" y="692696"/>
            <a:ext cx="106004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3.3 – Scatter Graphs</a:t>
            </a:r>
            <a:endParaRPr lang="en-GB" sz="1200" b="1" dirty="0">
              <a:latin typeface="Arial" panose="020B0604020202020204" pitchFamily="34" charset="0"/>
              <a:cs typeface="Arial" panose="020B0604020202020204" pitchFamily="34" charset="0"/>
            </a:endParaRPr>
          </a:p>
        </p:txBody>
      </p:sp>
      <p:sp>
        <p:nvSpPr>
          <p:cNvPr id="31" name="Round Same Side Corner Rectangle 30">
            <a:hlinkClick r:id="rId6" action="ppaction://hlinksldjump"/>
          </p:cNvPr>
          <p:cNvSpPr/>
          <p:nvPr userDrawn="1"/>
        </p:nvSpPr>
        <p:spPr>
          <a:xfrm>
            <a:off x="5656608" y="692696"/>
            <a:ext cx="121964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3.6 – Statistical Diagrams 2</a:t>
            </a:r>
            <a:endParaRPr lang="en-GB" sz="1200" b="1" dirty="0">
              <a:latin typeface="Arial" panose="020B0604020202020204" pitchFamily="34" charset="0"/>
              <a:cs typeface="Arial" panose="020B0604020202020204" pitchFamily="34" charset="0"/>
            </a:endParaRPr>
          </a:p>
        </p:txBody>
      </p:sp>
      <p:sp>
        <p:nvSpPr>
          <p:cNvPr id="32" name="Round Same Side Corner Rectangle 31">
            <a:hlinkClick r:id="rId7" action="ppaction://hlinksldjump"/>
          </p:cNvPr>
          <p:cNvSpPr/>
          <p:nvPr userDrawn="1"/>
        </p:nvSpPr>
        <p:spPr>
          <a:xfrm>
            <a:off x="3479461" y="692696"/>
            <a:ext cx="89594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3.4 – Line of Best Fit</a:t>
            </a:r>
            <a:endParaRPr lang="en-GB" sz="1200" b="1" dirty="0">
              <a:latin typeface="Arial" panose="020B0604020202020204" pitchFamily="34" charset="0"/>
              <a:cs typeface="Arial" panose="020B0604020202020204" pitchFamily="34" charset="0"/>
            </a:endParaRPr>
          </a:p>
        </p:txBody>
      </p:sp>
      <p:sp>
        <p:nvSpPr>
          <p:cNvPr id="33" name="Round Same Side Corner Rectangle 32">
            <a:hlinkClick r:id="rId8" action="ppaction://hlinksldjump"/>
          </p:cNvPr>
          <p:cNvSpPr/>
          <p:nvPr userDrawn="1"/>
        </p:nvSpPr>
        <p:spPr>
          <a:xfrm>
            <a:off x="4441312" y="692696"/>
            <a:ext cx="114938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3.5</a:t>
            </a:r>
            <a:r>
              <a:rPr lang="en-GB" sz="1200" b="1" baseline="0" dirty="0" smtClean="0">
                <a:latin typeface="Arial" panose="020B0604020202020204" pitchFamily="34" charset="0"/>
                <a:cs typeface="Arial" panose="020B0604020202020204" pitchFamily="34" charset="0"/>
              </a:rPr>
              <a:t> – Averages &amp; Rages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704856"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3.1 – Statistical Diagrams 1</a:t>
            </a:r>
            <a:endParaRPr lang="en-GB" sz="1200" b="1" dirty="0">
              <a:latin typeface="Arial" panose="020B0604020202020204" pitchFamily="34" charset="0"/>
              <a:cs typeface="Arial" panose="020B0604020202020204" pitchFamily="34" charset="0"/>
            </a:endParaRPr>
          </a:p>
        </p:txBody>
      </p:sp>
      <p:sp>
        <p:nvSpPr>
          <p:cNvPr id="14" name="Round Same Side Corner Rectangle 13">
            <a:hlinkClick r:id="rId4" action="ppaction://hlinksldjump"/>
          </p:cNvPr>
          <p:cNvSpPr/>
          <p:nvPr userDrawn="1"/>
        </p:nvSpPr>
        <p:spPr>
          <a:xfrm>
            <a:off x="1381956" y="692696"/>
            <a:ext cx="9056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3.2 – Time Series</a:t>
            </a:r>
            <a:endParaRPr lang="en-GB" sz="1200" b="1" dirty="0">
              <a:latin typeface="Arial" panose="020B0604020202020204" pitchFamily="34" charset="0"/>
              <a:cs typeface="Arial" panose="020B0604020202020204" pitchFamily="34" charset="0"/>
            </a:endParaRPr>
          </a:p>
        </p:txBody>
      </p:sp>
      <p:sp>
        <p:nvSpPr>
          <p:cNvPr id="15" name="Round Same Side Corner Rectangle 14">
            <a:hlinkClick r:id="rId5" action="ppaction://hlinksldjump"/>
          </p:cNvPr>
          <p:cNvSpPr/>
          <p:nvPr userDrawn="1"/>
        </p:nvSpPr>
        <p:spPr>
          <a:xfrm>
            <a:off x="2353514" y="692696"/>
            <a:ext cx="106004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3.3 – Scatter Graphs</a:t>
            </a:r>
            <a:endParaRPr lang="en-GB" sz="1200" b="1" dirty="0">
              <a:latin typeface="Arial" panose="020B0604020202020204" pitchFamily="34" charset="0"/>
              <a:cs typeface="Arial" panose="020B0604020202020204" pitchFamily="34" charset="0"/>
            </a:endParaRPr>
          </a:p>
        </p:txBody>
      </p:sp>
      <p:sp>
        <p:nvSpPr>
          <p:cNvPr id="16" name="Round Same Side Corner Rectangle 15">
            <a:hlinkClick r:id="rId6" action="ppaction://hlinksldjump"/>
          </p:cNvPr>
          <p:cNvSpPr/>
          <p:nvPr userDrawn="1"/>
        </p:nvSpPr>
        <p:spPr>
          <a:xfrm>
            <a:off x="5656608" y="692696"/>
            <a:ext cx="121964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3.6 – Statistical Diagrams 2</a:t>
            </a:r>
            <a:endParaRPr lang="en-GB" sz="1200" b="1" dirty="0">
              <a:latin typeface="Arial" panose="020B0604020202020204" pitchFamily="34" charset="0"/>
              <a:cs typeface="Arial" panose="020B0604020202020204" pitchFamily="34" charset="0"/>
            </a:endParaRPr>
          </a:p>
        </p:txBody>
      </p:sp>
      <p:sp>
        <p:nvSpPr>
          <p:cNvPr id="18" name="Round Same Side Corner Rectangle 17">
            <a:hlinkClick r:id="rId7" action="ppaction://hlinksldjump"/>
          </p:cNvPr>
          <p:cNvSpPr/>
          <p:nvPr userDrawn="1"/>
        </p:nvSpPr>
        <p:spPr>
          <a:xfrm>
            <a:off x="3479461" y="692696"/>
            <a:ext cx="89594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3.4 – Line of Best Fit</a:t>
            </a:r>
            <a:endParaRPr lang="en-GB" sz="1200" b="1" dirty="0">
              <a:latin typeface="Arial" panose="020B0604020202020204" pitchFamily="34" charset="0"/>
              <a:cs typeface="Arial" panose="020B0604020202020204" pitchFamily="34" charset="0"/>
            </a:endParaRPr>
          </a:p>
        </p:txBody>
      </p:sp>
      <p:sp>
        <p:nvSpPr>
          <p:cNvPr id="20" name="Round Same Side Corner Rectangle 19">
            <a:hlinkClick r:id="rId8" action="ppaction://hlinksldjump"/>
          </p:cNvPr>
          <p:cNvSpPr/>
          <p:nvPr userDrawn="1"/>
        </p:nvSpPr>
        <p:spPr>
          <a:xfrm>
            <a:off x="4441312" y="692696"/>
            <a:ext cx="114938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3.5</a:t>
            </a:r>
            <a:r>
              <a:rPr lang="en-GB" sz="1200" b="1" baseline="0" dirty="0" smtClean="0">
                <a:latin typeface="Arial" panose="020B0604020202020204" pitchFamily="34" charset="0"/>
                <a:cs typeface="Arial" panose="020B0604020202020204" pitchFamily="34" charset="0"/>
              </a:rPr>
              <a:t> – Averages &amp; Rages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1924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 name="Snip Single Corner Rectangle 1"/>
          <p:cNvSpPr/>
          <p:nvPr userDrawn="1"/>
        </p:nvSpPr>
        <p:spPr>
          <a:xfrm>
            <a:off x="179512" y="1137707"/>
            <a:ext cx="8708456" cy="5531653"/>
          </a:xfrm>
          <a:custGeom>
            <a:avLst/>
            <a:gdLst>
              <a:gd name="connsiteX0" fmla="*/ 0 w 8696199"/>
              <a:gd name="connsiteY0" fmla="*/ 0 h 5531653"/>
              <a:gd name="connsiteX1" fmla="*/ 7774238 w 8696199"/>
              <a:gd name="connsiteY1" fmla="*/ 0 h 5531653"/>
              <a:gd name="connsiteX2" fmla="*/ 8696199 w 8696199"/>
              <a:gd name="connsiteY2" fmla="*/ 921961 h 5531653"/>
              <a:gd name="connsiteX3" fmla="*/ 8696199 w 8696199"/>
              <a:gd name="connsiteY3" fmla="*/ 5531653 h 5531653"/>
              <a:gd name="connsiteX4" fmla="*/ 0 w 8696199"/>
              <a:gd name="connsiteY4" fmla="*/ 5531653 h 5531653"/>
              <a:gd name="connsiteX5" fmla="*/ 0 w 8696199"/>
              <a:gd name="connsiteY5" fmla="*/ 0 h 5531653"/>
              <a:gd name="connsiteX0" fmla="*/ 0 w 8751063"/>
              <a:gd name="connsiteY0" fmla="*/ 0 h 5586517"/>
              <a:gd name="connsiteX1" fmla="*/ 7774238 w 8751063"/>
              <a:gd name="connsiteY1" fmla="*/ 0 h 5586517"/>
              <a:gd name="connsiteX2" fmla="*/ 8696199 w 8751063"/>
              <a:gd name="connsiteY2" fmla="*/ 921961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7774238 w 8751063"/>
              <a:gd name="connsiteY1" fmla="*/ 0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8743502 w 8751063"/>
              <a:gd name="connsiteY1" fmla="*/ 54864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43502"/>
              <a:gd name="connsiteY0" fmla="*/ 0 h 5531653"/>
              <a:gd name="connsiteX1" fmla="*/ 8743502 w 8743502"/>
              <a:gd name="connsiteY1" fmla="*/ 54864 h 5531653"/>
              <a:gd name="connsiteX2" fmla="*/ 8732775 w 8743502"/>
              <a:gd name="connsiteY2" fmla="*/ 4104073 h 5531653"/>
              <a:gd name="connsiteX3" fmla="*/ 8147559 w 8743502"/>
              <a:gd name="connsiteY3" fmla="*/ 5513365 h 5531653"/>
              <a:gd name="connsiteX4" fmla="*/ 0 w 8743502"/>
              <a:gd name="connsiteY4" fmla="*/ 5531653 h 5531653"/>
              <a:gd name="connsiteX5" fmla="*/ 0 w 8743502"/>
              <a:gd name="connsiteY5" fmla="*/ 0 h 5531653"/>
              <a:gd name="connsiteX0" fmla="*/ 0 w 8743502"/>
              <a:gd name="connsiteY0" fmla="*/ 0 h 5531653"/>
              <a:gd name="connsiteX1" fmla="*/ 8743502 w 8743502"/>
              <a:gd name="connsiteY1" fmla="*/ 54864 h 5531653"/>
              <a:gd name="connsiteX2" fmla="*/ 8732775 w 8743502"/>
              <a:gd name="connsiteY2" fmla="*/ 4652713 h 5531653"/>
              <a:gd name="connsiteX3" fmla="*/ 8147559 w 8743502"/>
              <a:gd name="connsiteY3" fmla="*/ 5513365 h 5531653"/>
              <a:gd name="connsiteX4" fmla="*/ 0 w 8743502"/>
              <a:gd name="connsiteY4" fmla="*/ 5531653 h 5531653"/>
              <a:gd name="connsiteX5" fmla="*/ 0 w 8743502"/>
              <a:gd name="connsiteY5" fmla="*/ 0 h 553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3502" h="5531653">
                <a:moveTo>
                  <a:pt x="0" y="0"/>
                </a:moveTo>
                <a:lnTo>
                  <a:pt x="8743502" y="54864"/>
                </a:lnTo>
                <a:cubicBezTo>
                  <a:pt x="8739926" y="1404600"/>
                  <a:pt x="8736351" y="3302977"/>
                  <a:pt x="8732775" y="4652713"/>
                </a:cubicBezTo>
                <a:lnTo>
                  <a:pt x="8147559" y="5513365"/>
                </a:lnTo>
                <a:lnTo>
                  <a:pt x="0" y="5531653"/>
                </a:lnTo>
                <a:lnTo>
                  <a:pt x="0"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3.1 – Statistical Diagrams 1</a:t>
            </a:r>
            <a:endParaRPr lang="en-GB" sz="1200" b="1" dirty="0">
              <a:latin typeface="Arial" panose="020B0604020202020204" pitchFamily="34" charset="0"/>
              <a:cs typeface="Arial" panose="020B0604020202020204" pitchFamily="34" charset="0"/>
            </a:endParaRPr>
          </a:p>
        </p:txBody>
      </p:sp>
      <p:sp>
        <p:nvSpPr>
          <p:cNvPr id="20" name="Round Same Side Corner Rectangle 19">
            <a:hlinkClick r:id="rId4" action="ppaction://hlinksldjump"/>
          </p:cNvPr>
          <p:cNvSpPr/>
          <p:nvPr userDrawn="1"/>
        </p:nvSpPr>
        <p:spPr>
          <a:xfrm>
            <a:off x="1381956" y="692696"/>
            <a:ext cx="9056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3.2 – Time Series</a:t>
            </a:r>
            <a:endParaRPr lang="en-GB" sz="1200" b="1" dirty="0">
              <a:latin typeface="Arial" panose="020B0604020202020204" pitchFamily="34" charset="0"/>
              <a:cs typeface="Arial" panose="020B0604020202020204" pitchFamily="34" charset="0"/>
            </a:endParaRPr>
          </a:p>
        </p:txBody>
      </p:sp>
      <p:sp>
        <p:nvSpPr>
          <p:cNvPr id="22" name="Round Same Side Corner Rectangle 21">
            <a:hlinkClick r:id="rId5" action="ppaction://hlinksldjump"/>
          </p:cNvPr>
          <p:cNvSpPr/>
          <p:nvPr userDrawn="1"/>
        </p:nvSpPr>
        <p:spPr>
          <a:xfrm>
            <a:off x="2353514" y="692696"/>
            <a:ext cx="106004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3.3 – Scatter Graphs</a:t>
            </a:r>
            <a:endParaRPr lang="en-GB" sz="1200" b="1" dirty="0">
              <a:latin typeface="Arial" panose="020B0604020202020204" pitchFamily="34" charset="0"/>
              <a:cs typeface="Arial" panose="020B0604020202020204" pitchFamily="34" charset="0"/>
            </a:endParaRPr>
          </a:p>
        </p:txBody>
      </p:sp>
      <p:sp>
        <p:nvSpPr>
          <p:cNvPr id="25" name="Round Same Side Corner Rectangle 24">
            <a:hlinkClick r:id="rId6" action="ppaction://hlinksldjump"/>
          </p:cNvPr>
          <p:cNvSpPr/>
          <p:nvPr userDrawn="1"/>
        </p:nvSpPr>
        <p:spPr>
          <a:xfrm>
            <a:off x="5656608" y="692696"/>
            <a:ext cx="121964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3.6 – Statistical Diagrams 2</a:t>
            </a:r>
            <a:endParaRPr lang="en-GB" sz="1200" b="1" dirty="0">
              <a:latin typeface="Arial" panose="020B0604020202020204" pitchFamily="34" charset="0"/>
              <a:cs typeface="Arial" panose="020B0604020202020204" pitchFamily="34" charset="0"/>
            </a:endParaRPr>
          </a:p>
        </p:txBody>
      </p:sp>
      <p:sp>
        <p:nvSpPr>
          <p:cNvPr id="26" name="Round Same Side Corner Rectangle 25">
            <a:hlinkClick r:id="rId7" action="ppaction://hlinksldjump"/>
          </p:cNvPr>
          <p:cNvSpPr/>
          <p:nvPr userDrawn="1"/>
        </p:nvSpPr>
        <p:spPr>
          <a:xfrm>
            <a:off x="3479461" y="692696"/>
            <a:ext cx="89594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3.4 – Line of Best Fit</a:t>
            </a:r>
            <a:endParaRPr lang="en-GB" sz="1200" b="1" dirty="0">
              <a:latin typeface="Arial" panose="020B0604020202020204" pitchFamily="34" charset="0"/>
              <a:cs typeface="Arial" panose="020B0604020202020204" pitchFamily="34" charset="0"/>
            </a:endParaRPr>
          </a:p>
        </p:txBody>
      </p:sp>
      <p:sp>
        <p:nvSpPr>
          <p:cNvPr id="27" name="Round Same Side Corner Rectangle 26">
            <a:hlinkClick r:id="rId8" action="ppaction://hlinksldjump"/>
          </p:cNvPr>
          <p:cNvSpPr/>
          <p:nvPr userDrawn="1"/>
        </p:nvSpPr>
        <p:spPr>
          <a:xfrm>
            <a:off x="4441312" y="692696"/>
            <a:ext cx="114938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3.5</a:t>
            </a:r>
            <a:r>
              <a:rPr lang="en-GB" sz="1200" b="1" baseline="0" dirty="0" smtClean="0">
                <a:latin typeface="Arial" panose="020B0604020202020204" pitchFamily="34" charset="0"/>
                <a:cs typeface="Arial" panose="020B0604020202020204" pitchFamily="34" charset="0"/>
              </a:rPr>
              <a:t> – Averages &amp; Rages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894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7"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8" r:id="rId4"/>
    <p:sldLayoutId id="2147483717" r:id="rId5"/>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09</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sp>
        <p:nvSpPr>
          <p:cNvPr id="3" name="Subtitle 2"/>
          <p:cNvSpPr>
            <a:spLocks noGrp="1"/>
          </p:cNvSpPr>
          <p:nvPr>
            <p:ph type="subTitle" idx="1"/>
          </p:nvPr>
        </p:nvSpPr>
        <p:spPr>
          <a:xfrm>
            <a:off x="251520" y="5970292"/>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ts val="5600"/>
              </a:lnSpc>
            </a:pPr>
            <a:r>
              <a:rPr lang="en-US" sz="8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03 </a:t>
            </a:r>
            <a:r>
              <a:rPr lang="en-US"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8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Answers</a:t>
            </a:r>
            <a:endParaRPr lang="en-GB"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Image result for all the answe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771800" y="1916832"/>
            <a:ext cx="6264696" cy="32560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3.1 – Statistical Diagrams 1</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3862596"/>
          </a:xfrm>
          <a:prstGeom prst="rect">
            <a:avLst/>
          </a:prstGeom>
        </p:spPr>
        <p:txBody>
          <a:bodyPr wrap="square">
            <a:spAutoFit/>
          </a:bodyPr>
          <a:lstStyle/>
          <a:p>
            <a:pPr marL="514350" indent="-514350">
              <a:buClr>
                <a:srgbClr val="C00000"/>
              </a:buClr>
              <a:buFont typeface="+mj-lt"/>
              <a:buAutoNum type="arabicPeriod" startAt="5"/>
              <a:tabLst>
                <a:tab pos="2166938" algn="l"/>
                <a:tab pos="4978400" algn="l"/>
                <a:tab pos="6451600" algn="l"/>
              </a:tabLst>
            </a:pPr>
            <a:r>
              <a:rPr lang="en-US" sz="3500" dirty="0" smtClean="0">
                <a:solidFill>
                  <a:srgbClr val="C00000"/>
                </a:solidFill>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A	B</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Key	</a:t>
            </a:r>
            <a:r>
              <a:rPr lang="en-US" sz="3500" dirty="0">
                <a:latin typeface="Arial" panose="020B0604020202020204" pitchFamily="34" charset="0"/>
                <a:cs typeface="Arial" panose="020B0604020202020204" pitchFamily="34" charset="0"/>
              </a:rPr>
              <a:t> A	B</a:t>
            </a:r>
            <a:endParaRPr lang="en-US" sz="3500" dirty="0" smtClean="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03910650"/>
              </p:ext>
            </p:extLst>
          </p:nvPr>
        </p:nvGraphicFramePr>
        <p:xfrm>
          <a:off x="755574" y="1772816"/>
          <a:ext cx="7920887" cy="2743200"/>
        </p:xfrm>
        <a:graphic>
          <a:graphicData uri="http://schemas.openxmlformats.org/drawingml/2006/table">
            <a:tbl>
              <a:tblPr firstRow="1" bandRow="1">
                <a:tableStyleId>{5C22544A-7EE6-4342-B048-85BDC9FD1C3A}</a:tableStyleId>
              </a:tblPr>
              <a:tblGrid>
                <a:gridCol w="609299"/>
                <a:gridCol w="609299"/>
                <a:gridCol w="609299"/>
                <a:gridCol w="609299"/>
                <a:gridCol w="609299"/>
                <a:gridCol w="609299"/>
                <a:gridCol w="609299"/>
                <a:gridCol w="609299"/>
                <a:gridCol w="609299"/>
                <a:gridCol w="609299"/>
                <a:gridCol w="609299"/>
                <a:gridCol w="609299"/>
                <a:gridCol w="609299"/>
              </a:tblGrid>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4</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4</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8</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8</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4</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5</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5</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4</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64972339"/>
              </p:ext>
            </p:extLst>
          </p:nvPr>
        </p:nvGraphicFramePr>
        <p:xfrm>
          <a:off x="323528" y="5013176"/>
          <a:ext cx="4176464" cy="518160"/>
        </p:xfrm>
        <a:graphic>
          <a:graphicData uri="http://schemas.openxmlformats.org/drawingml/2006/table">
            <a:tbl>
              <a:tblPr firstRow="1" bandRow="1">
                <a:tableStyleId>{5C22544A-7EE6-4342-B048-85BDC9FD1C3A}</a:tableStyleId>
              </a:tblPr>
              <a:tblGrid>
                <a:gridCol w="595786"/>
                <a:gridCol w="3580678"/>
              </a:tblGrid>
              <a:tr h="370840">
                <a:tc>
                  <a:txBody>
                    <a:bodyPr/>
                    <a:lstStyle/>
                    <a:p>
                      <a:pPr algn="ctr"/>
                      <a:r>
                        <a:rPr lang="en-US" sz="2800" b="0" dirty="0" smtClean="0">
                          <a:solidFill>
                            <a:schemeClr val="tx1"/>
                          </a:solidFill>
                          <a:latin typeface="Arial" panose="020B0604020202020204" pitchFamily="34" charset="0"/>
                          <a:cs typeface="Arial" panose="020B0604020202020204" pitchFamily="34" charset="0"/>
                        </a:rPr>
                        <a:t>4</a:t>
                      </a:r>
                      <a:endParaRPr lang="en-US" sz="28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800" b="0" dirty="0" smtClean="0">
                          <a:solidFill>
                            <a:schemeClr val="tx1"/>
                          </a:solidFill>
                          <a:latin typeface="Arial" panose="020B0604020202020204" pitchFamily="34" charset="0"/>
                          <a:cs typeface="Arial" panose="020B0604020202020204" pitchFamily="34" charset="0"/>
                        </a:rPr>
                        <a:t>2   Represents 24cm</a:t>
                      </a:r>
                      <a:endParaRPr lang="en-US" sz="28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976781424"/>
              </p:ext>
            </p:extLst>
          </p:nvPr>
        </p:nvGraphicFramePr>
        <p:xfrm>
          <a:off x="4587776" y="5013176"/>
          <a:ext cx="4160688" cy="518160"/>
        </p:xfrm>
        <a:graphic>
          <a:graphicData uri="http://schemas.openxmlformats.org/drawingml/2006/table">
            <a:tbl>
              <a:tblPr firstRow="1" bandRow="1">
                <a:tableStyleId>{5C22544A-7EE6-4342-B048-85BDC9FD1C3A}</a:tableStyleId>
              </a:tblPr>
              <a:tblGrid>
                <a:gridCol w="593535"/>
                <a:gridCol w="3567153"/>
              </a:tblGrid>
              <a:tr h="370840">
                <a:tc>
                  <a:txBody>
                    <a:bodyPr/>
                    <a:lstStyle/>
                    <a:p>
                      <a:pPr algn="ctr"/>
                      <a:r>
                        <a:rPr lang="en-US" sz="2800" b="0" dirty="0" smtClean="0">
                          <a:solidFill>
                            <a:schemeClr val="tx1"/>
                          </a:solidFill>
                          <a:latin typeface="Arial" panose="020B0604020202020204" pitchFamily="34" charset="0"/>
                          <a:cs typeface="Arial" panose="020B0604020202020204" pitchFamily="34" charset="0"/>
                        </a:rPr>
                        <a:t>1</a:t>
                      </a:r>
                      <a:endParaRPr lang="en-US" sz="28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800" b="0" dirty="0" smtClean="0">
                          <a:solidFill>
                            <a:schemeClr val="tx1"/>
                          </a:solidFill>
                          <a:latin typeface="Arial" panose="020B0604020202020204" pitchFamily="34" charset="0"/>
                          <a:cs typeface="Arial" panose="020B0604020202020204" pitchFamily="34" charset="0"/>
                        </a:rPr>
                        <a:t>3   Represents 24cm</a:t>
                      </a:r>
                      <a:endParaRPr lang="en-US" sz="28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544892502"/>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3.1 – Statistical Diagrams 1</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5478423"/>
          </a:xfrm>
          <a:prstGeom prst="rect">
            <a:avLst/>
          </a:prstGeom>
        </p:spPr>
        <p:txBody>
          <a:bodyPr wrap="square">
            <a:spAutoFit/>
          </a:bodyPr>
          <a:lstStyle/>
          <a:p>
            <a:pPr marL="514350" indent="-514350">
              <a:buClr>
                <a:srgbClr val="C00000"/>
              </a:buClr>
              <a:buFont typeface="+mj-lt"/>
              <a:buAutoNum type="arabicPeriod" startAt="5"/>
              <a:tabLst>
                <a:tab pos="2166938" algn="l"/>
                <a:tab pos="4978400" algn="l"/>
                <a:tab pos="6451600" algn="l"/>
              </a:tabLst>
            </a:pP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For type A there is an even spread of tulips in the range 20 to 59cm because the numbers on the left-hand side appear as a block. </a:t>
            </a: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For </a:t>
            </a:r>
            <a:r>
              <a:rPr lang="en-US" sz="3500" dirty="0">
                <a:latin typeface="Arial" panose="020B0604020202020204" pitchFamily="34" charset="0"/>
                <a:cs typeface="Arial" panose="020B0604020202020204" pitchFamily="34" charset="0"/>
              </a:rPr>
              <a:t>type 6 most tulips are between 30 and 39 cm, with a few shorter and a few taller, because the numbers show a distribution that is peaked at the centre and </a:t>
            </a:r>
            <a:r>
              <a:rPr lang="en-US" sz="3500" dirty="0" smtClean="0">
                <a:latin typeface="Arial" panose="020B0604020202020204" pitchFamily="34" charset="0"/>
                <a:cs typeface="Arial" panose="020B0604020202020204" pitchFamily="34" charset="0"/>
              </a:rPr>
              <a:t>diminishes </a:t>
            </a:r>
            <a:r>
              <a:rPr lang="en-US" sz="3500" dirty="0">
                <a:latin typeface="Arial" panose="020B0604020202020204" pitchFamily="34" charset="0"/>
                <a:cs typeface="Arial" panose="020B0604020202020204" pitchFamily="34" charset="0"/>
              </a:rPr>
              <a:t>at either side of the centre.</a:t>
            </a:r>
            <a:endParaRPr lang="en-US" sz="3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993215"/>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3.1 – Statistical Diagrams 1</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1169551"/>
          </a:xfrm>
          <a:prstGeom prst="rect">
            <a:avLst/>
          </a:prstGeom>
        </p:spPr>
        <p:txBody>
          <a:bodyPr wrap="square">
            <a:spAutoFit/>
          </a:bodyPr>
          <a:lstStyle/>
          <a:p>
            <a:pPr marL="514350" indent="-514350">
              <a:buClr>
                <a:srgbClr val="C00000"/>
              </a:buClr>
              <a:buFont typeface="+mj-lt"/>
              <a:buAutoNum type="arabicPeriod" startAt="6"/>
              <a:tabLst>
                <a:tab pos="2166938" algn="l"/>
                <a:tab pos="4351338" algn="l"/>
                <a:tab pos="6451600" algn="l"/>
              </a:tabLst>
            </a:pPr>
            <a:r>
              <a:rPr lang="en-US" sz="3500" dirty="0" smtClean="0">
                <a:solidFill>
                  <a:srgbClr val="C00000"/>
                </a:solidFill>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2	</a:t>
            </a: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37	</a:t>
            </a:r>
            <a:r>
              <a:rPr lang="en-US" sz="3500" dirty="0" smtClean="0">
                <a:solidFill>
                  <a:srgbClr val="C00000"/>
                </a:solidFill>
                <a:latin typeface="Arial" panose="020B0604020202020204" pitchFamily="34" charset="0"/>
                <a:cs typeface="Arial" panose="020B0604020202020204" pitchFamily="34" charset="0"/>
              </a:rPr>
              <a:t>c.</a:t>
            </a:r>
            <a:r>
              <a:rPr lang="en-US" sz="3500" dirty="0" smtClean="0">
                <a:latin typeface="Arial" panose="020B0604020202020204" pitchFamily="34" charset="0"/>
                <a:cs typeface="Arial" panose="020B0604020202020204" pitchFamily="34" charset="0"/>
              </a:rPr>
              <a:t> 27	</a:t>
            </a:r>
            <a:r>
              <a:rPr lang="en-US" sz="3500" dirty="0" smtClean="0">
                <a:solidFill>
                  <a:srgbClr val="C00000"/>
                </a:solidFill>
                <a:latin typeface="Arial" panose="020B0604020202020204" pitchFamily="34" charset="0"/>
                <a:cs typeface="Arial" panose="020B0604020202020204" pitchFamily="34" charset="0"/>
              </a:rPr>
              <a:t>d.</a:t>
            </a:r>
            <a:r>
              <a:rPr lang="en-US" sz="3500" dirty="0" smtClean="0">
                <a:latin typeface="Arial" panose="020B0604020202020204" pitchFamily="34" charset="0"/>
                <a:cs typeface="Arial" panose="020B0604020202020204" pitchFamily="34" charset="0"/>
              </a:rPr>
              <a:t> 27</a:t>
            </a:r>
          </a:p>
          <a:p>
            <a:pPr marL="514350" indent="-514350">
              <a:buClr>
                <a:srgbClr val="C00000"/>
              </a:buClr>
              <a:buFont typeface="+mj-lt"/>
              <a:buAutoNum type="arabicPeriod" startAt="6"/>
              <a:tabLst>
                <a:tab pos="2166938" algn="l"/>
                <a:tab pos="4351338" algn="l"/>
                <a:tab pos="6451600" algn="l"/>
              </a:tabLst>
            </a:pPr>
            <a:r>
              <a:rPr lang="en-US" sz="3500" dirty="0">
                <a:latin typeface="Arial" panose="020B0604020202020204" pitchFamily="34" charset="0"/>
                <a:cs typeface="Arial" panose="020B0604020202020204" pitchFamily="34" charset="0"/>
              </a:rPr>
              <a:t> </a:t>
            </a:r>
            <a:endParaRPr lang="en-US" sz="35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829" t="24801" r="10829" b="13251"/>
          <a:stretch/>
        </p:blipFill>
        <p:spPr>
          <a:xfrm>
            <a:off x="1472171" y="1844824"/>
            <a:ext cx="5623595" cy="4739887"/>
          </a:xfrm>
          <a:prstGeom prst="rect">
            <a:avLst/>
          </a:prstGeom>
        </p:spPr>
      </p:pic>
    </p:spTree>
    <p:extLst>
      <p:ext uri="{BB962C8B-B14F-4D97-AF65-F5344CB8AC3E}">
        <p14:creationId xmlns:p14="http://schemas.microsoft.com/office/powerpoint/2010/main" val="1566790343"/>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3.1 – Statistical Diagrams 1</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1169551"/>
          </a:xfrm>
          <a:prstGeom prst="rect">
            <a:avLst/>
          </a:prstGeom>
        </p:spPr>
        <p:txBody>
          <a:bodyPr wrap="square">
            <a:spAutoFit/>
          </a:bodyPr>
          <a:lstStyle/>
          <a:p>
            <a:pPr marL="514350" indent="-514350">
              <a:buClr>
                <a:srgbClr val="C00000"/>
              </a:buClr>
              <a:buFont typeface="+mj-lt"/>
              <a:buAutoNum type="arabicPeriod" startAt="6"/>
              <a:tabLst>
                <a:tab pos="2166938" algn="l"/>
                <a:tab pos="4351338" algn="l"/>
                <a:tab pos="6451600" algn="l"/>
              </a:tabLst>
            </a:pPr>
            <a:r>
              <a:rPr lang="en-US" sz="3500" dirty="0" smtClean="0">
                <a:solidFill>
                  <a:srgbClr val="C00000"/>
                </a:solidFill>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2	</a:t>
            </a: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37	</a:t>
            </a:r>
            <a:r>
              <a:rPr lang="en-US" sz="3500" dirty="0" smtClean="0">
                <a:solidFill>
                  <a:srgbClr val="C00000"/>
                </a:solidFill>
                <a:latin typeface="Arial" panose="020B0604020202020204" pitchFamily="34" charset="0"/>
                <a:cs typeface="Arial" panose="020B0604020202020204" pitchFamily="34" charset="0"/>
              </a:rPr>
              <a:t>c.</a:t>
            </a:r>
            <a:r>
              <a:rPr lang="en-US" sz="3500" dirty="0" smtClean="0">
                <a:latin typeface="Arial" panose="020B0604020202020204" pitchFamily="34" charset="0"/>
                <a:cs typeface="Arial" panose="020B0604020202020204" pitchFamily="34" charset="0"/>
              </a:rPr>
              <a:t> 27	</a:t>
            </a:r>
            <a:r>
              <a:rPr lang="en-US" sz="3500" dirty="0" smtClean="0">
                <a:solidFill>
                  <a:srgbClr val="C00000"/>
                </a:solidFill>
                <a:latin typeface="Arial" panose="020B0604020202020204" pitchFamily="34" charset="0"/>
                <a:cs typeface="Arial" panose="020B0604020202020204" pitchFamily="34" charset="0"/>
              </a:rPr>
              <a:t>d.</a:t>
            </a:r>
            <a:r>
              <a:rPr lang="en-US" sz="3500" dirty="0" smtClean="0">
                <a:latin typeface="Arial" panose="020B0604020202020204" pitchFamily="34" charset="0"/>
                <a:cs typeface="Arial" panose="020B0604020202020204" pitchFamily="34" charset="0"/>
              </a:rPr>
              <a:t> 27</a:t>
            </a:r>
          </a:p>
          <a:p>
            <a:pPr marL="514350" indent="-514350">
              <a:buClr>
                <a:srgbClr val="C00000"/>
              </a:buClr>
              <a:buFont typeface="+mj-lt"/>
              <a:buAutoNum type="arabicPeriod" startAt="6"/>
              <a:tabLst>
                <a:tab pos="2166938" algn="l"/>
                <a:tab pos="4351338" algn="l"/>
                <a:tab pos="6451600" algn="l"/>
              </a:tabLst>
            </a:pPr>
            <a:r>
              <a:rPr lang="en-US" sz="3500" dirty="0">
                <a:latin typeface="Arial" panose="020B0604020202020204" pitchFamily="34" charset="0"/>
                <a:cs typeface="Arial" panose="020B0604020202020204" pitchFamily="34" charset="0"/>
              </a:rPr>
              <a:t> </a:t>
            </a:r>
            <a:endParaRPr lang="en-US" sz="35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829" t="24801" r="10829" b="13251"/>
          <a:stretch/>
        </p:blipFill>
        <p:spPr>
          <a:xfrm>
            <a:off x="1472171" y="1844824"/>
            <a:ext cx="5623595" cy="4739887"/>
          </a:xfrm>
          <a:prstGeom prst="rect">
            <a:avLst/>
          </a:prstGeom>
        </p:spPr>
      </p:pic>
    </p:spTree>
    <p:extLst>
      <p:ext uri="{BB962C8B-B14F-4D97-AF65-F5344CB8AC3E}">
        <p14:creationId xmlns:p14="http://schemas.microsoft.com/office/powerpoint/2010/main" val="1409024240"/>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3.1 – Statistical Diagrams 1</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5478423"/>
          </a:xfrm>
          <a:prstGeom prst="rect">
            <a:avLst/>
          </a:prstGeom>
        </p:spPr>
        <p:txBody>
          <a:bodyPr wrap="square">
            <a:spAutoFit/>
          </a:bodyPr>
          <a:lstStyle/>
          <a:p>
            <a:pPr marL="514350" indent="-514350">
              <a:buClr>
                <a:srgbClr val="C00000"/>
              </a:buClr>
              <a:buFont typeface="+mj-lt"/>
              <a:buAutoNum type="arabicPeriod" startAt="8"/>
              <a:tabLst>
                <a:tab pos="2166938" algn="l"/>
                <a:tab pos="4351338" algn="l"/>
                <a:tab pos="6451600" algn="l"/>
              </a:tabLst>
            </a:pPr>
            <a:r>
              <a:rPr lang="en-US" sz="3500" dirty="0" smtClean="0">
                <a:solidFill>
                  <a:srgbClr val="C00000"/>
                </a:solidFill>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40	</a:t>
            </a: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25%	</a:t>
            </a:r>
            <a:r>
              <a:rPr lang="en-US" sz="3500" dirty="0" smtClean="0">
                <a:solidFill>
                  <a:srgbClr val="C00000"/>
                </a:solidFill>
                <a:latin typeface="Arial" panose="020B0604020202020204" pitchFamily="34" charset="0"/>
                <a:cs typeface="Arial" panose="020B0604020202020204" pitchFamily="34" charset="0"/>
              </a:rPr>
              <a:t>c.</a:t>
            </a:r>
            <a:r>
              <a:rPr lang="en-US" sz="3500" dirty="0" smtClean="0">
                <a:latin typeface="Arial" panose="020B0604020202020204" pitchFamily="34" charset="0"/>
                <a:cs typeface="Arial" panose="020B0604020202020204" pitchFamily="34" charset="0"/>
              </a:rPr>
              <a:t> 120 minutes</a:t>
            </a:r>
          </a:p>
          <a:p>
            <a:pPr marL="971550" lvl="1" indent="-463550">
              <a:buClr>
                <a:srgbClr val="C00000"/>
              </a:buClr>
              <a:buFont typeface="+mj-lt"/>
              <a:buAutoNum type="alphaLcPeriod" startAt="4"/>
              <a:tabLst>
                <a:tab pos="2166938" algn="l"/>
                <a:tab pos="4351338" algn="l"/>
                <a:tab pos="6451600" algn="l"/>
              </a:tabLst>
            </a:pP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endParaRPr lang="en-US" sz="35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8"/>
              <a:tabLst>
                <a:tab pos="2166938" algn="l"/>
                <a:tab pos="4351338" algn="l"/>
                <a:tab pos="6451600" algn="l"/>
              </a:tabLst>
            </a:pPr>
            <a:r>
              <a:rPr lang="en-US" sz="3500" dirty="0" smtClean="0">
                <a:solidFill>
                  <a:srgbClr val="C00000"/>
                </a:solidFill>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B 	</a:t>
            </a: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About the same	</a:t>
            </a:r>
            <a:r>
              <a:rPr lang="en-US" sz="3500" dirty="0" smtClean="0">
                <a:solidFill>
                  <a:srgbClr val="C00000"/>
                </a:solidFill>
                <a:latin typeface="Arial" panose="020B0604020202020204" pitchFamily="34" charset="0"/>
                <a:cs typeface="Arial" panose="020B0604020202020204" pitchFamily="34" charset="0"/>
              </a:rPr>
              <a:t>c.</a:t>
            </a:r>
            <a:r>
              <a:rPr lang="en-US" sz="3500" dirty="0" smtClean="0">
                <a:latin typeface="Arial" panose="020B0604020202020204" pitchFamily="34" charset="0"/>
                <a:cs typeface="Arial" panose="020B0604020202020204" pitchFamily="34" charset="0"/>
              </a:rPr>
              <a:t> A</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591" t="29000" r="13067" b="9051"/>
          <a:stretch/>
        </p:blipFill>
        <p:spPr>
          <a:xfrm>
            <a:off x="1552567" y="1873788"/>
            <a:ext cx="4891641" cy="4122957"/>
          </a:xfrm>
          <a:prstGeom prst="rect">
            <a:avLst/>
          </a:prstGeom>
        </p:spPr>
      </p:pic>
    </p:spTree>
    <p:extLst>
      <p:ext uri="{BB962C8B-B14F-4D97-AF65-F5344CB8AC3E}">
        <p14:creationId xmlns:p14="http://schemas.microsoft.com/office/powerpoint/2010/main" val="1291428830"/>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3.2 – Time Series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2554545"/>
          </a:xfrm>
          <a:prstGeom prst="rect">
            <a:avLst/>
          </a:prstGeom>
        </p:spPr>
        <p:txBody>
          <a:bodyPr wrap="square">
            <a:spAutoFit/>
          </a:bodyPr>
          <a:lstStyle/>
          <a:p>
            <a:pPr marL="514350" indent="-514350">
              <a:buClr>
                <a:srgbClr val="C00000"/>
              </a:buClr>
              <a:buFont typeface="+mj-lt"/>
              <a:buAutoNum type="arabicPeriod"/>
              <a:tabLst>
                <a:tab pos="1879600" algn="l"/>
                <a:tab pos="3487738" algn="l"/>
                <a:tab pos="5029200" algn="l"/>
                <a:tab pos="68072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ii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iv	</a:t>
            </a:r>
            <a:r>
              <a:rPr lang="en-US" sz="3200" dirty="0" smtClean="0">
                <a:solidFill>
                  <a:srgbClr val="C00000"/>
                </a:solidFill>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i</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iii	</a:t>
            </a:r>
            <a:r>
              <a:rPr lang="en-US" sz="3200" dirty="0" smtClean="0">
                <a:solidFill>
                  <a:srgbClr val="C00000"/>
                </a:solidFill>
                <a:latin typeface="Arial" panose="020B0604020202020204" pitchFamily="34" charset="0"/>
                <a:cs typeface="Arial" panose="020B0604020202020204" pitchFamily="34" charset="0"/>
              </a:rPr>
              <a:t>e.</a:t>
            </a:r>
            <a:r>
              <a:rPr lang="en-US" sz="3200" dirty="0" smtClean="0">
                <a:latin typeface="Arial" panose="020B0604020202020204" pitchFamily="34" charset="0"/>
                <a:cs typeface="Arial" panose="020B0604020202020204" pitchFamily="34" charset="0"/>
              </a:rPr>
              <a:t> v</a:t>
            </a:r>
          </a:p>
          <a:p>
            <a:pPr marL="514350" indent="-514350">
              <a:buClr>
                <a:srgbClr val="C00000"/>
              </a:buClr>
              <a:buFont typeface="+mj-lt"/>
              <a:buAutoNum type="arabicPeriod"/>
              <a:tabLst>
                <a:tab pos="1879600" algn="l"/>
                <a:tab pos="3487738" algn="l"/>
                <a:tab pos="5029200" algn="l"/>
                <a:tab pos="6807200" algn="l"/>
              </a:tabLst>
            </a:pPr>
            <a:r>
              <a:rPr lang="en-US" sz="3200" dirty="0" smtClean="0">
                <a:latin typeface="Arial" panose="020B0604020202020204" pitchFamily="34" charset="0"/>
                <a:cs typeface="Arial" panose="020B0604020202020204" pitchFamily="34" charset="0"/>
              </a:rPr>
              <a:t>a. 4, 6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39, 48</a:t>
            </a:r>
          </a:p>
          <a:p>
            <a:pPr marL="514350" indent="-514350">
              <a:buClr>
                <a:srgbClr val="C00000"/>
              </a:buClr>
              <a:buFont typeface="+mj-lt"/>
              <a:buAutoNum type="arabicPeriod"/>
              <a:tabLst>
                <a:tab pos="1879600" algn="l"/>
                <a:tab pos="3487738" algn="l"/>
                <a:tab pos="5029200" algn="l"/>
                <a:tab pos="6807200" algn="l"/>
              </a:tabLst>
            </a:pPr>
            <a:r>
              <a:rPr lang="en-US" sz="3200" dirty="0" smtClean="0">
                <a:latin typeface="Arial" panose="020B0604020202020204" pitchFamily="34" charset="0"/>
                <a:cs typeface="Arial" panose="020B0604020202020204" pitchFamily="34" charset="0"/>
              </a:rPr>
              <a:t>25%</a:t>
            </a:r>
          </a:p>
          <a:p>
            <a:pPr marL="514350" indent="-514350">
              <a:buClr>
                <a:srgbClr val="C00000"/>
              </a:buClr>
              <a:buFont typeface="+mj-lt"/>
              <a:buAutoNum type="arabicPeriod"/>
              <a:tabLst>
                <a:tab pos="1879600" algn="l"/>
                <a:tab pos="3251200" algn="l"/>
                <a:tab pos="59436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37.3</a:t>
            </a:r>
            <a:r>
              <a:rPr lang="en-US" sz="3200" baseline="30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C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38.3</a:t>
            </a:r>
            <a:r>
              <a:rPr lang="en-US" sz="3200" baseline="30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C	</a:t>
            </a:r>
            <a:r>
              <a:rPr lang="en-US" sz="3200" dirty="0" smtClean="0">
                <a:solidFill>
                  <a:srgbClr val="C00000"/>
                </a:solidFill>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37.4</a:t>
            </a:r>
            <a:r>
              <a:rPr lang="en-US" sz="3200" baseline="30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C</a:t>
            </a:r>
          </a:p>
          <a:p>
            <a:pPr marL="971550" lvl="1" indent="-463550">
              <a:buClr>
                <a:srgbClr val="C00000"/>
              </a:buClr>
              <a:buFont typeface="+mj-lt"/>
              <a:buAutoNum type="alphaLcPeriod" startAt="4"/>
              <a:tabLst>
                <a:tab pos="1879600" algn="l"/>
                <a:tab pos="3251200" algn="l"/>
                <a:tab pos="5943600" algn="l"/>
              </a:tabLst>
            </a:pP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472" t="25850" r="6352" b="14300"/>
          <a:stretch/>
        </p:blipFill>
        <p:spPr>
          <a:xfrm>
            <a:off x="1331641" y="3356057"/>
            <a:ext cx="3600400" cy="2665231"/>
          </a:xfrm>
          <a:prstGeom prst="rect">
            <a:avLst/>
          </a:prstGeom>
        </p:spPr>
      </p:pic>
      <p:sp>
        <p:nvSpPr>
          <p:cNvPr id="5" name="Rectangle 4"/>
          <p:cNvSpPr/>
          <p:nvPr/>
        </p:nvSpPr>
        <p:spPr>
          <a:xfrm>
            <a:off x="4932041" y="3334340"/>
            <a:ext cx="3888431" cy="3046988"/>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temperature increased steadily between midnight and 10am, then fluctuated around 38°C for four hours. Between 14:00 and 16:00 it decreased sharply, then continued to decrease slowly until 22:00.</a:t>
            </a:r>
          </a:p>
        </p:txBody>
      </p:sp>
    </p:spTree>
    <p:extLst>
      <p:ext uri="{BB962C8B-B14F-4D97-AF65-F5344CB8AC3E}">
        <p14:creationId xmlns:p14="http://schemas.microsoft.com/office/powerpoint/2010/main" val="3514827233"/>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3.2 – Time Series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5509200"/>
          </a:xfrm>
          <a:prstGeom prst="rect">
            <a:avLst/>
          </a:prstGeom>
        </p:spPr>
        <p:txBody>
          <a:bodyPr wrap="square">
            <a:spAutoFit/>
          </a:bodyPr>
          <a:lstStyle/>
          <a:p>
            <a:pPr marL="514350" indent="-514350">
              <a:buClr>
                <a:srgbClr val="C00000"/>
              </a:buClr>
              <a:buFont typeface="+mj-lt"/>
              <a:buAutoNum type="arabicPeriod" startAt="5"/>
              <a:tabLst>
                <a:tab pos="1879600" algn="l"/>
                <a:tab pos="3487738" algn="l"/>
                <a:tab pos="5029200" algn="l"/>
                <a:tab pos="68072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The number of late </a:t>
            </a:r>
            <a:r>
              <a:rPr lang="en-US" sz="3200" dirty="0" err="1">
                <a:latin typeface="Arial" panose="020B0604020202020204" pitchFamily="34" charset="0"/>
                <a:cs typeface="Arial" panose="020B0604020202020204" pitchFamily="34" charset="0"/>
              </a:rPr>
              <a:t>homeworks</a:t>
            </a:r>
            <a:r>
              <a:rPr lang="en-US" sz="3200" dirty="0">
                <a:latin typeface="Arial" panose="020B0604020202020204" pitchFamily="34" charset="0"/>
                <a:cs typeface="Arial" panose="020B0604020202020204" pitchFamily="34" charset="0"/>
              </a:rPr>
              <a:t> starts off very high, decreases mid-term but then gets steadily higher during the last three weeks of term. There is small blip near half-term.</a:t>
            </a:r>
            <a:endParaRPr lang="en-US" sz="32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86345" y="1230391"/>
            <a:ext cx="6081999" cy="2885050"/>
          </a:xfrm>
          <a:prstGeom prst="rect">
            <a:avLst/>
          </a:prstGeom>
        </p:spPr>
      </p:pic>
    </p:spTree>
    <p:extLst>
      <p:ext uri="{BB962C8B-B14F-4D97-AF65-F5344CB8AC3E}">
        <p14:creationId xmlns:p14="http://schemas.microsoft.com/office/powerpoint/2010/main" val="2633663707"/>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3.2 – Time Series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633</a:t>
            </a:r>
            <a:endParaRPr lang="en-GB" sz="1400" b="1" dirty="0">
              <a:latin typeface="Calibri" panose="020F0502020204030204" pitchFamily="34" charset="0"/>
            </a:endParaRPr>
          </a:p>
        </p:txBody>
      </p:sp>
      <p:sp>
        <p:nvSpPr>
          <p:cNvPr id="3" name="Rectangle 2"/>
          <p:cNvSpPr/>
          <p:nvPr/>
        </p:nvSpPr>
        <p:spPr>
          <a:xfrm>
            <a:off x="251520" y="1196752"/>
            <a:ext cx="8568952" cy="5078313"/>
          </a:xfrm>
          <a:prstGeom prst="rect">
            <a:avLst/>
          </a:prstGeom>
        </p:spPr>
        <p:txBody>
          <a:bodyPr wrap="square">
            <a:spAutoFit/>
          </a:bodyPr>
          <a:lstStyle/>
          <a:p>
            <a:pPr marL="508000" indent="-508000">
              <a:buClr>
                <a:srgbClr val="C00000"/>
              </a:buClr>
              <a:buFont typeface="+mj-lt"/>
              <a:buAutoNum type="arabicPeriod" startAt="6"/>
              <a:tabLst>
                <a:tab pos="1879600" algn="l"/>
                <a:tab pos="3487738" algn="l"/>
                <a:tab pos="5029200" algn="l"/>
                <a:tab pos="68072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£4.90</a:t>
            </a:r>
          </a:p>
          <a:p>
            <a:pPr marL="971550" lvl="1" indent="-463550">
              <a:buClr>
                <a:srgbClr val="C00000"/>
              </a:buClr>
              <a:buFont typeface="+mj-lt"/>
              <a:buAutoNum type="alphaLcPeriod" startAt="2"/>
              <a:tabLst>
                <a:tab pos="1879600" algn="l"/>
                <a:tab pos="3487738" algn="l"/>
                <a:tab pos="5029200" algn="l"/>
                <a:tab pos="6807200" algn="l"/>
              </a:tabLst>
            </a:pPr>
            <a:r>
              <a:rPr lang="en-US" sz="3600" dirty="0" smtClean="0">
                <a:latin typeface="Arial" panose="020B0604020202020204" pitchFamily="34" charset="0"/>
                <a:cs typeface="Arial" panose="020B0604020202020204" pitchFamily="34" charset="0"/>
              </a:rPr>
              <a:t>Yes</a:t>
            </a:r>
            <a:r>
              <a:rPr lang="en-US" sz="3600" dirty="0">
                <a:latin typeface="Arial" panose="020B0604020202020204" pitchFamily="34" charset="0"/>
                <a:cs typeface="Arial" panose="020B0604020202020204" pitchFamily="34" charset="0"/>
              </a:rPr>
              <a:t>; Magazine A has gone up by £3.40 whereas Magazine B has only risen by 90p.</a:t>
            </a:r>
          </a:p>
          <a:p>
            <a:pPr marL="971550" lvl="1" indent="-463550">
              <a:buClr>
                <a:srgbClr val="C00000"/>
              </a:buClr>
              <a:buFont typeface="+mj-lt"/>
              <a:buAutoNum type="alphaLcPeriod" startAt="2"/>
              <a:tabLst>
                <a:tab pos="1879600" algn="l"/>
                <a:tab pos="3487738" algn="l"/>
                <a:tab pos="5029200" algn="l"/>
                <a:tab pos="6807200" algn="l"/>
              </a:tabLst>
            </a:pPr>
            <a:r>
              <a:rPr lang="en-US" sz="3600" dirty="0" smtClean="0">
                <a:latin typeface="Arial" panose="020B0604020202020204" pitchFamily="34" charset="0"/>
                <a:cs typeface="Arial" panose="020B0604020202020204" pitchFamily="34" charset="0"/>
              </a:rPr>
              <a:t>Yes</a:t>
            </a:r>
            <a:r>
              <a:rPr lang="en-US" sz="3600" dirty="0">
                <a:latin typeface="Arial" panose="020B0604020202020204" pitchFamily="34" charset="0"/>
                <a:cs typeface="Arial" panose="020B0604020202020204" pitchFamily="34" charset="0"/>
              </a:rPr>
              <a:t>; the graph is bending downwards or the slope of the graph is going down.</a:t>
            </a:r>
          </a:p>
          <a:p>
            <a:pPr marL="971550" lvl="1" indent="-463550">
              <a:buClr>
                <a:srgbClr val="C00000"/>
              </a:buClr>
              <a:buFont typeface="+mj-lt"/>
              <a:buAutoNum type="alphaLcPeriod" startAt="2"/>
              <a:tabLst>
                <a:tab pos="1879600" algn="l"/>
                <a:tab pos="3487738" algn="l"/>
                <a:tab pos="5029200" algn="l"/>
                <a:tab pos="6807200" algn="l"/>
              </a:tabLst>
            </a:pPr>
            <a:r>
              <a:rPr lang="en-US" sz="3600" dirty="0" smtClean="0">
                <a:latin typeface="Arial" panose="020B0604020202020204" pitchFamily="34" charset="0"/>
                <a:cs typeface="Arial" panose="020B0604020202020204" pitchFamily="34" charset="0"/>
              </a:rPr>
              <a:t>e.g</a:t>
            </a:r>
            <a:r>
              <a:rPr lang="en-US" sz="3600" dirty="0">
                <a:latin typeface="Arial" panose="020B0604020202020204" pitchFamily="34" charset="0"/>
                <a:cs typeface="Arial" panose="020B0604020202020204" pitchFamily="34" charset="0"/>
              </a:rPr>
              <a:t>. Both magazines are likely to be the same price of about £7.50.</a:t>
            </a:r>
            <a:endParaRPr lang="en-US" sz="3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630049"/>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3.2 – Time Series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633</a:t>
            </a:r>
            <a:endParaRPr lang="en-GB" sz="1400" b="1" dirty="0">
              <a:latin typeface="Calibri" panose="020F0502020204030204" pitchFamily="34" charset="0"/>
            </a:endParaRPr>
          </a:p>
        </p:txBody>
      </p:sp>
      <p:sp>
        <p:nvSpPr>
          <p:cNvPr id="3" name="Rectangle 2"/>
          <p:cNvSpPr/>
          <p:nvPr/>
        </p:nvSpPr>
        <p:spPr>
          <a:xfrm>
            <a:off x="251520" y="1196752"/>
            <a:ext cx="8568952" cy="5478423"/>
          </a:xfrm>
          <a:prstGeom prst="rect">
            <a:avLst/>
          </a:prstGeom>
        </p:spPr>
        <p:txBody>
          <a:bodyPr wrap="square">
            <a:spAutoFit/>
          </a:bodyPr>
          <a:lstStyle/>
          <a:p>
            <a:pPr marL="508000" indent="-508000">
              <a:buClr>
                <a:srgbClr val="C00000"/>
              </a:buClr>
              <a:buFont typeface="+mj-lt"/>
              <a:buAutoNum type="arabicPeriod" startAt="7"/>
              <a:tabLst>
                <a:tab pos="1879600" algn="l"/>
                <a:tab pos="3487738" algn="l"/>
                <a:tab pos="5029200" algn="l"/>
                <a:tab pos="6807200" algn="l"/>
              </a:tabLst>
            </a:pPr>
            <a:r>
              <a:rPr lang="en-US" sz="3400" dirty="0" smtClean="0">
                <a:solidFill>
                  <a:srgbClr val="C00000"/>
                </a:solidFill>
                <a:latin typeface="Arial" panose="020B0604020202020204" pitchFamily="34" charset="0"/>
                <a:cs typeface="Arial" panose="020B0604020202020204" pitchFamily="34" charset="0"/>
              </a:rPr>
              <a:t>a.</a:t>
            </a:r>
            <a:r>
              <a:rPr lang="en-US" sz="3400" dirty="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66,000</a:t>
            </a:r>
          </a:p>
          <a:p>
            <a:pPr marL="971550" lvl="1" indent="-463550">
              <a:buClr>
                <a:srgbClr val="C00000"/>
              </a:buClr>
              <a:buFont typeface="+mj-lt"/>
              <a:buAutoNum type="alphaLcPeriod" startAt="2"/>
              <a:tabLst>
                <a:tab pos="1879600" algn="l"/>
                <a:tab pos="3487738" algn="l"/>
                <a:tab pos="5029200" algn="l"/>
                <a:tab pos="6807200" algn="l"/>
              </a:tabLst>
            </a:pPr>
            <a:r>
              <a:rPr lang="en-US" sz="3400" dirty="0" smtClean="0">
                <a:latin typeface="Arial" panose="020B0604020202020204" pitchFamily="34" charset="0"/>
                <a:cs typeface="Arial" panose="020B0604020202020204" pitchFamily="34" charset="0"/>
              </a:rPr>
              <a:t>Q1 of 201?</a:t>
            </a:r>
          </a:p>
          <a:p>
            <a:pPr marL="971550" lvl="1" indent="-463550">
              <a:buClr>
                <a:srgbClr val="C00000"/>
              </a:buClr>
              <a:buFont typeface="+mj-lt"/>
              <a:buAutoNum type="alphaLcPeriod" startAt="2"/>
              <a:tabLst>
                <a:tab pos="1879600" algn="l"/>
                <a:tab pos="3487738" algn="l"/>
                <a:tab pos="5029200" algn="l"/>
                <a:tab pos="6807200" algn="l"/>
              </a:tabLst>
            </a:pPr>
            <a:r>
              <a:rPr lang="en-US" sz="3400" dirty="0" smtClean="0">
                <a:latin typeface="Arial" panose="020B0604020202020204" pitchFamily="34" charset="0"/>
                <a:cs typeface="Arial" panose="020B0604020202020204" pitchFamily="34" charset="0"/>
              </a:rPr>
              <a:t> </a:t>
            </a:r>
            <a:br>
              <a:rPr lang="en-US" sz="3400" dirty="0" smtClean="0">
                <a:latin typeface="Arial" panose="020B0604020202020204" pitchFamily="34" charset="0"/>
                <a:cs typeface="Arial" panose="020B0604020202020204" pitchFamily="34" charset="0"/>
              </a:rPr>
            </a:br>
            <a:r>
              <a:rPr lang="en-US" sz="3400" dirty="0" smtClean="0">
                <a:latin typeface="Arial" panose="020B0604020202020204" pitchFamily="34" charset="0"/>
                <a:cs typeface="Arial" panose="020B0604020202020204" pitchFamily="34" charset="0"/>
              </a:rPr>
              <a:t/>
            </a:r>
            <a:br>
              <a:rPr lang="en-US" sz="3400" dirty="0" smtClean="0">
                <a:latin typeface="Arial" panose="020B0604020202020204" pitchFamily="34" charset="0"/>
                <a:cs typeface="Arial" panose="020B0604020202020204" pitchFamily="34" charset="0"/>
              </a:rPr>
            </a:br>
            <a:r>
              <a:rPr lang="en-US" sz="3400" dirty="0" smtClean="0">
                <a:latin typeface="Arial" panose="020B0604020202020204" pitchFamily="34" charset="0"/>
                <a:cs typeface="Arial" panose="020B0604020202020204" pitchFamily="34" charset="0"/>
              </a:rPr>
              <a:t/>
            </a:r>
            <a:br>
              <a:rPr lang="en-US" sz="3400" dirty="0" smtClean="0">
                <a:latin typeface="Arial" panose="020B0604020202020204" pitchFamily="34" charset="0"/>
                <a:cs typeface="Arial" panose="020B0604020202020204" pitchFamily="34" charset="0"/>
              </a:rPr>
            </a:br>
            <a:r>
              <a:rPr lang="en-US" sz="3400" dirty="0" smtClean="0">
                <a:latin typeface="Arial" panose="020B0604020202020204" pitchFamily="34" charset="0"/>
                <a:cs typeface="Arial" panose="020B0604020202020204" pitchFamily="34" charset="0"/>
              </a:rPr>
              <a:t/>
            </a:r>
            <a:br>
              <a:rPr lang="en-US" sz="3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a:p>
            <a:pPr marL="971550" lvl="1" indent="-463550">
              <a:buClr>
                <a:srgbClr val="C00000"/>
              </a:buClr>
              <a:buFont typeface="+mj-lt"/>
              <a:buAutoNum type="alphaLcPeriod" startAt="2"/>
              <a:tabLst>
                <a:tab pos="1879600" algn="l"/>
                <a:tab pos="3487738" algn="l"/>
                <a:tab pos="5029200" algn="l"/>
                <a:tab pos="6807200" algn="l"/>
              </a:tabLst>
            </a:pPr>
            <a:r>
              <a:rPr lang="en-US" sz="3400" dirty="0">
                <a:latin typeface="Arial" panose="020B0604020202020204" pitchFamily="34" charset="0"/>
                <a:cs typeface="Arial" panose="020B0604020202020204" pitchFamily="34" charset="0"/>
              </a:rPr>
              <a:t>Due to seasonal variations, sales fluctuate wildly. The overall trend is a decrease in sales.</a:t>
            </a:r>
            <a:endParaRPr lang="en-US" sz="3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33" t="21652" r="6353" b="6950"/>
          <a:stretch/>
        </p:blipFill>
        <p:spPr>
          <a:xfrm>
            <a:off x="3707904" y="1268761"/>
            <a:ext cx="4266472" cy="3672408"/>
          </a:xfrm>
          <a:prstGeom prst="rect">
            <a:avLst/>
          </a:prstGeom>
        </p:spPr>
      </p:pic>
    </p:spTree>
    <p:extLst>
      <p:ext uri="{BB962C8B-B14F-4D97-AF65-F5344CB8AC3E}">
        <p14:creationId xmlns:p14="http://schemas.microsoft.com/office/powerpoint/2010/main" val="1077785605"/>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3.2 – Time Series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633</a:t>
            </a:r>
            <a:endParaRPr lang="en-GB" sz="1400" b="1" dirty="0">
              <a:latin typeface="Calibri" panose="020F0502020204030204" pitchFamily="34" charset="0"/>
            </a:endParaRPr>
          </a:p>
        </p:txBody>
      </p:sp>
      <p:sp>
        <p:nvSpPr>
          <p:cNvPr id="3" name="Rectangle 2"/>
          <p:cNvSpPr/>
          <p:nvPr/>
        </p:nvSpPr>
        <p:spPr>
          <a:xfrm>
            <a:off x="251520" y="1196752"/>
            <a:ext cx="8496944" cy="5478423"/>
          </a:xfrm>
          <a:prstGeom prst="rect">
            <a:avLst/>
          </a:prstGeom>
        </p:spPr>
        <p:txBody>
          <a:bodyPr wrap="square">
            <a:spAutoFit/>
          </a:bodyPr>
          <a:lstStyle/>
          <a:p>
            <a:pPr marL="514350" indent="-514350">
              <a:buClr>
                <a:srgbClr val="C00000"/>
              </a:buClr>
              <a:buFont typeface="+mj-lt"/>
              <a:buAutoNum type="arabicPeriod" startAt="8"/>
              <a:tabLst>
                <a:tab pos="1879600" algn="l"/>
                <a:tab pos="3487738" algn="l"/>
                <a:tab pos="5029200" algn="l"/>
                <a:tab pos="6807200" algn="l"/>
              </a:tabLst>
            </a:pPr>
            <a:r>
              <a:rPr lang="en-US" sz="3400" dirty="0" smtClean="0">
                <a:solidFill>
                  <a:srgbClr val="C00000"/>
                </a:solidFill>
                <a:latin typeface="Arial" panose="020B0604020202020204" pitchFamily="34" charset="0"/>
                <a:cs typeface="Arial" panose="020B0604020202020204" pitchFamily="34" charset="0"/>
              </a:rPr>
              <a:t>a.</a:t>
            </a:r>
            <a:br>
              <a:rPr lang="en-US" sz="3400" dirty="0" smtClean="0">
                <a:solidFill>
                  <a:srgbClr val="C00000"/>
                </a:solidFill>
                <a:latin typeface="Arial" panose="020B0604020202020204" pitchFamily="34" charset="0"/>
                <a:cs typeface="Arial" panose="020B0604020202020204" pitchFamily="34" charset="0"/>
              </a:rPr>
            </a:br>
            <a:r>
              <a:rPr lang="en-US" sz="3400" dirty="0" smtClean="0">
                <a:solidFill>
                  <a:srgbClr val="C00000"/>
                </a:solidFill>
                <a:latin typeface="Arial" panose="020B0604020202020204" pitchFamily="34" charset="0"/>
                <a:cs typeface="Arial" panose="020B0604020202020204" pitchFamily="34" charset="0"/>
              </a:rPr>
              <a:t/>
            </a:r>
            <a:br>
              <a:rPr lang="en-US" sz="3400" dirty="0" smtClean="0">
                <a:solidFill>
                  <a:srgbClr val="C00000"/>
                </a:solidFill>
                <a:latin typeface="Arial" panose="020B0604020202020204" pitchFamily="34" charset="0"/>
                <a:cs typeface="Arial" panose="020B0604020202020204" pitchFamily="34" charset="0"/>
              </a:rPr>
            </a:br>
            <a:r>
              <a:rPr lang="en-US" sz="3400" dirty="0" smtClean="0">
                <a:solidFill>
                  <a:srgbClr val="C00000"/>
                </a:solidFill>
                <a:latin typeface="Arial" panose="020B0604020202020204" pitchFamily="34" charset="0"/>
                <a:cs typeface="Arial" panose="020B0604020202020204" pitchFamily="34" charset="0"/>
              </a:rPr>
              <a:t/>
            </a:r>
            <a:br>
              <a:rPr lang="en-US" sz="3400" dirty="0" smtClean="0">
                <a:solidFill>
                  <a:srgbClr val="C00000"/>
                </a:solidFill>
                <a:latin typeface="Arial" panose="020B0604020202020204" pitchFamily="34" charset="0"/>
                <a:cs typeface="Arial" panose="020B0604020202020204" pitchFamily="34" charset="0"/>
              </a:rPr>
            </a:br>
            <a:r>
              <a:rPr lang="en-US" sz="3400" dirty="0" smtClean="0">
                <a:solidFill>
                  <a:srgbClr val="C00000"/>
                </a:solidFill>
                <a:latin typeface="Arial" panose="020B0604020202020204" pitchFamily="34" charset="0"/>
                <a:cs typeface="Arial" panose="020B0604020202020204" pitchFamily="34" charset="0"/>
              </a:rPr>
              <a:t/>
            </a:r>
            <a:br>
              <a:rPr lang="en-US" sz="3400" dirty="0" smtClean="0">
                <a:solidFill>
                  <a:srgbClr val="C00000"/>
                </a:solidFill>
                <a:latin typeface="Arial" panose="020B0604020202020204" pitchFamily="34" charset="0"/>
                <a:cs typeface="Arial" panose="020B0604020202020204" pitchFamily="34" charset="0"/>
              </a:rPr>
            </a:br>
            <a:r>
              <a:rPr lang="en-US" sz="3400" dirty="0" smtClean="0">
                <a:solidFill>
                  <a:srgbClr val="C00000"/>
                </a:solidFill>
                <a:latin typeface="Arial" panose="020B0604020202020204" pitchFamily="34" charset="0"/>
                <a:cs typeface="Arial" panose="020B0604020202020204" pitchFamily="34" charset="0"/>
              </a:rPr>
              <a:t/>
            </a:r>
            <a:br>
              <a:rPr lang="en-US" sz="3400" dirty="0" smtClean="0">
                <a:solidFill>
                  <a:srgbClr val="C00000"/>
                </a:solidFill>
                <a:latin typeface="Arial" panose="020B0604020202020204" pitchFamily="34" charset="0"/>
                <a:cs typeface="Arial" panose="020B0604020202020204" pitchFamily="34" charset="0"/>
              </a:rPr>
            </a:br>
            <a:r>
              <a:rPr lang="en-US" sz="3400" dirty="0" smtClean="0">
                <a:solidFill>
                  <a:srgbClr val="C00000"/>
                </a:solidFill>
                <a:latin typeface="Arial" panose="020B0604020202020204" pitchFamily="34" charset="0"/>
                <a:cs typeface="Arial" panose="020B0604020202020204" pitchFamily="34" charset="0"/>
              </a:rPr>
              <a:t/>
            </a:r>
            <a:br>
              <a:rPr lang="en-US" sz="3400" dirty="0" smtClean="0">
                <a:solidFill>
                  <a:srgbClr val="C00000"/>
                </a:solidFill>
                <a:latin typeface="Arial" panose="020B0604020202020204" pitchFamily="34" charset="0"/>
                <a:cs typeface="Arial" panose="020B0604020202020204" pitchFamily="34" charset="0"/>
              </a:rPr>
            </a:br>
            <a:endParaRPr lang="en-US" sz="44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879600" algn="l"/>
                <a:tab pos="3487738" algn="l"/>
                <a:tab pos="5029200" algn="l"/>
                <a:tab pos="6807200" algn="l"/>
              </a:tabLst>
            </a:pPr>
            <a:r>
              <a:rPr lang="en-US" sz="3400" dirty="0" smtClean="0">
                <a:latin typeface="Arial" panose="020B0604020202020204" pitchFamily="34" charset="0"/>
                <a:cs typeface="Arial" panose="020B0604020202020204" pitchFamily="34" charset="0"/>
              </a:rPr>
              <a:t>Profit </a:t>
            </a:r>
            <a:r>
              <a:rPr lang="en-US" sz="3400" dirty="0">
                <a:latin typeface="Arial" panose="020B0604020202020204" pitchFamily="34" charset="0"/>
                <a:cs typeface="Arial" panose="020B0604020202020204" pitchFamily="34" charset="0"/>
              </a:rPr>
              <a:t>increases at an increasing rate, </a:t>
            </a:r>
            <a:endParaRPr lang="en-US" sz="3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879600" algn="l"/>
                <a:tab pos="3487738" algn="l"/>
                <a:tab pos="5029200" algn="l"/>
                <a:tab pos="6807200" algn="l"/>
              </a:tabLst>
            </a:pPr>
            <a:r>
              <a:rPr lang="en-US" sz="3400" dirty="0" smtClean="0">
                <a:latin typeface="Arial" panose="020B0604020202020204" pitchFamily="34" charset="0"/>
                <a:cs typeface="Arial" panose="020B0604020202020204" pitchFamily="34" charset="0"/>
              </a:rPr>
              <a:t>About </a:t>
            </a:r>
            <a:r>
              <a:rPr lang="en-US" sz="3400" dirty="0">
                <a:latin typeface="Arial" panose="020B0604020202020204" pitchFamily="34" charset="0"/>
                <a:cs typeface="Arial" panose="020B0604020202020204" pitchFamily="34" charset="0"/>
              </a:rPr>
              <a:t>£1.9 million </a:t>
            </a:r>
            <a:endParaRPr lang="en-US" sz="3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879600" algn="l"/>
                <a:tab pos="3487738" algn="l"/>
                <a:tab pos="5029200" algn="l"/>
                <a:tab pos="6807200" algn="l"/>
              </a:tabLst>
            </a:pPr>
            <a:r>
              <a:rPr lang="en-US" sz="3400" dirty="0" smtClean="0">
                <a:latin typeface="Arial" panose="020B0604020202020204" pitchFamily="34" charset="0"/>
                <a:cs typeface="Arial" panose="020B0604020202020204" pitchFamily="34" charset="0"/>
              </a:rPr>
              <a:t>About </a:t>
            </a:r>
            <a:r>
              <a:rPr lang="en-US" sz="3400" dirty="0">
                <a:latin typeface="Arial" panose="020B0604020202020204" pitchFamily="34" charset="0"/>
                <a:cs typeface="Arial" panose="020B0604020202020204" pitchFamily="34" charset="0"/>
              </a:rPr>
              <a:t>£6.9 million </a:t>
            </a:r>
            <a:endParaRPr lang="en-US" sz="3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472" t="21651" r="13067" b="13250"/>
          <a:stretch/>
        </p:blipFill>
        <p:spPr>
          <a:xfrm>
            <a:off x="1353707" y="1196752"/>
            <a:ext cx="4370421" cy="3816424"/>
          </a:xfrm>
          <a:prstGeom prst="rect">
            <a:avLst/>
          </a:prstGeom>
        </p:spPr>
      </p:pic>
    </p:spTree>
    <p:extLst>
      <p:ext uri="{BB962C8B-B14F-4D97-AF65-F5344CB8AC3E}">
        <p14:creationId xmlns:p14="http://schemas.microsoft.com/office/powerpoint/2010/main" val="1304922551"/>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3 -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4909614"/>
              </a:xfrm>
              <a:prstGeom prst="rect">
                <a:avLst/>
              </a:prstGeom>
            </p:spPr>
            <p:txBody>
              <a:bodyPr wrap="square">
                <a:spAutoFit/>
              </a:bodyPr>
              <a:lstStyle/>
              <a:p>
                <a:pPr>
                  <a:buClr>
                    <a:srgbClr val="C00000"/>
                  </a:buClr>
                  <a:tabLst>
                    <a:tab pos="965200" algn="l"/>
                    <a:tab pos="2514600" algn="l"/>
                    <a:tab pos="4452938" algn="l"/>
                    <a:tab pos="6451600" algn="l"/>
                  </a:tabLst>
                </a:pPr>
                <a:r>
                  <a:rPr lang="en-US" sz="3000" b="1" dirty="0" smtClean="0">
                    <a:latin typeface="Arial" panose="020B0604020202020204" pitchFamily="34" charset="0"/>
                    <a:cs typeface="Arial" panose="020B0604020202020204" pitchFamily="34" charset="0"/>
                  </a:rPr>
                  <a:t>3 - Prior </a:t>
                </a:r>
                <a:r>
                  <a:rPr lang="en-US" sz="3000" b="1" dirty="0">
                    <a:latin typeface="Arial" panose="020B0604020202020204" pitchFamily="34" charset="0"/>
                    <a:cs typeface="Arial" panose="020B0604020202020204" pitchFamily="34" charset="0"/>
                  </a:rPr>
                  <a:t>knowledge check</a:t>
                </a:r>
              </a:p>
              <a:p>
                <a:pPr marL="514350" indent="-514350">
                  <a:buClr>
                    <a:srgbClr val="C00000"/>
                  </a:buClr>
                  <a:buFont typeface="+mj-lt"/>
                  <a:buAutoNum type="arabicPeriod"/>
                  <a:tabLst>
                    <a:tab pos="965200" algn="l"/>
                    <a:tab pos="2514600" algn="l"/>
                    <a:tab pos="4452938" algn="l"/>
                    <a:tab pos="64516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solidFill>
                      <a:srgbClr val="FF0000"/>
                    </a:solidFill>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22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a:t>
                </a:r>
                <a14:m>
                  <m:oMath xmlns:m="http://schemas.openxmlformats.org/officeDocument/2006/math">
                    <m:f>
                      <m:fPr>
                        <m:ctrlPr>
                          <a:rPr lang="en-US" sz="3000" i="1">
                            <a:latin typeface="Cambria Math" panose="02040503050406030204" pitchFamily="18" charset="0"/>
                            <a:cs typeface="Arial" panose="020B0604020202020204" pitchFamily="34" charset="0"/>
                          </a:rPr>
                        </m:ctrlPr>
                      </m:fPr>
                      <m:num>
                        <m:r>
                          <a:rPr lang="en-US" sz="3000" b="0" i="0" smtClean="0">
                            <a:latin typeface="Cambria Math" panose="02040503050406030204" pitchFamily="18" charset="0"/>
                            <a:cs typeface="Arial" panose="020B0604020202020204" pitchFamily="34" charset="0"/>
                          </a:rPr>
                          <m:t>27</m:t>
                        </m:r>
                      </m:num>
                      <m:den>
                        <m:r>
                          <a:rPr lang="en-US" sz="3000" b="0" i="0" smtClean="0">
                            <a:latin typeface="Cambria Math" panose="02040503050406030204" pitchFamily="18" charset="0"/>
                            <a:cs typeface="Arial" panose="020B0604020202020204" pitchFamily="34" charset="0"/>
                          </a:rPr>
                          <m:t>2</m:t>
                        </m:r>
                      </m:den>
                    </m:f>
                  </m:oMath>
                </a14:m>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a:t>
                </a:r>
                <a14:m>
                  <m:oMath xmlns:m="http://schemas.openxmlformats.org/officeDocument/2006/math">
                    <m:f>
                      <m:fPr>
                        <m:ctrlPr>
                          <a:rPr lang="en-US" sz="3000" i="1">
                            <a:latin typeface="Cambria Math" panose="02040503050406030204" pitchFamily="18" charset="0"/>
                            <a:cs typeface="Arial" panose="020B0604020202020204" pitchFamily="34" charset="0"/>
                          </a:rPr>
                        </m:ctrlPr>
                      </m:fPr>
                      <m:num>
                        <m:r>
                          <a:rPr lang="en-US" sz="3000" b="0" i="0" smtClean="0">
                            <a:latin typeface="Cambria Math" panose="02040503050406030204" pitchFamily="18" charset="0"/>
                            <a:cs typeface="Arial" panose="020B0604020202020204" pitchFamily="34" charset="0"/>
                          </a:rPr>
                          <m:t>59</m:t>
                        </m:r>
                      </m:num>
                      <m:den>
                        <m:r>
                          <a:rPr lang="en-US" sz="3000" b="0" i="0" smtClean="0">
                            <a:latin typeface="Cambria Math" panose="02040503050406030204" pitchFamily="18" charset="0"/>
                            <a:cs typeface="Arial" panose="020B0604020202020204" pitchFamily="34" charset="0"/>
                          </a:rPr>
                          <m:t>20</m:t>
                        </m:r>
                      </m:den>
                    </m:f>
                  </m:oMath>
                </a14:m>
                <a:endParaRPr lang="en-US" sz="30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965200" algn="l"/>
                    <a:tab pos="2514600" algn="l"/>
                    <a:tab pos="4452938" algn="l"/>
                    <a:tab pos="64516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11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14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3.5</a:t>
                </a:r>
              </a:p>
              <a:p>
                <a:pPr marL="514350" indent="-514350">
                  <a:buClr>
                    <a:srgbClr val="C00000"/>
                  </a:buClr>
                  <a:buFont typeface="+mj-lt"/>
                  <a:buAutoNum type="arabicPeriod"/>
                  <a:tabLst>
                    <a:tab pos="965200" algn="l"/>
                    <a:tab pos="2514600" algn="l"/>
                    <a:tab pos="4452938" algn="l"/>
                    <a:tab pos="64516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2 hours 12 minutes </a:t>
                </a: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4:11pm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A</a:t>
                </a:r>
              </a:p>
              <a:p>
                <a:pPr marL="514350" indent="-514350">
                  <a:buClr>
                    <a:srgbClr val="C00000"/>
                  </a:buClr>
                  <a:buFont typeface="+mj-lt"/>
                  <a:buAutoNum type="arabicPeriod"/>
                  <a:tabLst>
                    <a:tab pos="965200" algn="l"/>
                    <a:tab pos="2514600" algn="l"/>
                    <a:tab pos="4452938" algn="l"/>
                    <a:tab pos="64516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Mean = 2, median = 1, mode = 1, range = 5 </a:t>
                </a:r>
              </a:p>
              <a:p>
                <a:pPr marL="965200" lvl="1" indent="-457200">
                  <a:buClr>
                    <a:srgbClr val="C00000"/>
                  </a:buClr>
                  <a:buFont typeface="+mj-lt"/>
                  <a:buAutoNum type="alphaLcPeriod" startAt="2"/>
                  <a:tabLst>
                    <a:tab pos="2514600" algn="l"/>
                    <a:tab pos="4452938" algn="l"/>
                    <a:tab pos="6451600" algn="l"/>
                  </a:tabLst>
                </a:pPr>
                <a:r>
                  <a:rPr lang="en-US" sz="3000" dirty="0" smtClean="0">
                    <a:latin typeface="Arial" panose="020B0604020202020204" pitchFamily="34" charset="0"/>
                    <a:cs typeface="Arial" panose="020B0604020202020204" pitchFamily="34" charset="0"/>
                  </a:rPr>
                  <a:t>Mean </a:t>
                </a:r>
                <a:r>
                  <a:rPr lang="en-US" sz="3000" dirty="0">
                    <a:latin typeface="Arial" panose="020B0604020202020204" pitchFamily="34" charset="0"/>
                    <a:cs typeface="Arial" panose="020B0604020202020204" pitchFamily="34" charset="0"/>
                  </a:rPr>
                  <a:t>= 5.375, median = 4, mode = 3, range = 12 </a:t>
                </a:r>
                <a:endParaRPr lang="en-US" sz="3000" dirty="0" smtClean="0">
                  <a:latin typeface="Arial" panose="020B0604020202020204" pitchFamily="34" charset="0"/>
                  <a:cs typeface="Arial" panose="020B0604020202020204" pitchFamily="34" charset="0"/>
                </a:endParaRPr>
              </a:p>
              <a:p>
                <a:pPr marL="965200" lvl="1" indent="-457200">
                  <a:buClr>
                    <a:srgbClr val="C00000"/>
                  </a:buClr>
                  <a:buFont typeface="+mj-lt"/>
                  <a:buAutoNum type="alphaLcPeriod" startAt="2"/>
                  <a:tabLst>
                    <a:tab pos="2514600" algn="l"/>
                    <a:tab pos="4452938" algn="l"/>
                    <a:tab pos="6451600" algn="l"/>
                  </a:tabLst>
                </a:pPr>
                <a:r>
                  <a:rPr lang="en-US" sz="3000" dirty="0" smtClean="0">
                    <a:latin typeface="Arial" panose="020B0604020202020204" pitchFamily="34" charset="0"/>
                    <a:cs typeface="Arial" panose="020B0604020202020204" pitchFamily="34" charset="0"/>
                  </a:rPr>
                  <a:t>Mean 3.1 </a:t>
                </a:r>
                <a:r>
                  <a:rPr lang="en-US" sz="3000" dirty="0">
                    <a:latin typeface="Arial" panose="020B0604020202020204" pitchFamily="34" charset="0"/>
                    <a:cs typeface="Arial" panose="020B0604020202020204" pitchFamily="34" charset="0"/>
                  </a:rPr>
                  <a:t>(1 </a:t>
                </a:r>
                <a:r>
                  <a:rPr lang="en-US" sz="3000" dirty="0" err="1">
                    <a:latin typeface="Arial" panose="020B0604020202020204" pitchFamily="34" charset="0"/>
                    <a:cs typeface="Arial" panose="020B0604020202020204" pitchFamily="34" charset="0"/>
                  </a:rPr>
                  <a:t>d.p.</a:t>
                </a:r>
                <a:r>
                  <a:rPr lang="en-US" sz="3000" dirty="0">
                    <a:latin typeface="Arial" panose="020B0604020202020204" pitchFamily="34" charset="0"/>
                    <a:cs typeface="Arial" panose="020B0604020202020204" pitchFamily="34" charset="0"/>
                  </a:rPr>
                  <a:t>), median = 4, mode = 5 and 1, range = </a:t>
                </a:r>
                <a:r>
                  <a:rPr lang="en-US" sz="3000" dirty="0" smtClean="0">
                    <a:latin typeface="Arial" panose="020B0604020202020204" pitchFamily="34" charset="0"/>
                    <a:cs typeface="Arial" panose="020B0604020202020204" pitchFamily="34" charset="0"/>
                  </a:rPr>
                  <a:t>6</a:t>
                </a:r>
                <a:endParaRPr lang="en-US" sz="30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4909614"/>
              </a:xfrm>
              <a:prstGeom prst="rect">
                <a:avLst/>
              </a:prstGeom>
              <a:blipFill rotWithShape="0">
                <a:blip r:embed="rId4"/>
                <a:stretch>
                  <a:fillRect l="-1636" t="-1613" r="-1636" b="-2730"/>
                </a:stretch>
              </a:blipFill>
            </p:spPr>
            <p:txBody>
              <a:bodyPr/>
              <a:lstStyle/>
              <a:p>
                <a:r>
                  <a:rPr lang="en-US">
                    <a:noFill/>
                  </a:rPr>
                  <a:t> </a:t>
                </a:r>
              </a:p>
            </p:txBody>
          </p:sp>
        </mc:Fallback>
      </mc:AlternateContent>
    </p:spTree>
    <p:extLst>
      <p:ext uri="{BB962C8B-B14F-4D97-AF65-F5344CB8AC3E}">
        <p14:creationId xmlns:p14="http://schemas.microsoft.com/office/powerpoint/2010/main" val="3129599460"/>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3.2 – Time Series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633</a:t>
            </a:r>
            <a:endParaRPr lang="en-GB" sz="1400" b="1" dirty="0">
              <a:latin typeface="Calibri" panose="020F0502020204030204" pitchFamily="34" charset="0"/>
            </a:endParaRPr>
          </a:p>
        </p:txBody>
      </p:sp>
      <p:sp>
        <p:nvSpPr>
          <p:cNvPr id="3" name="Rectangle 2"/>
          <p:cNvSpPr/>
          <p:nvPr/>
        </p:nvSpPr>
        <p:spPr>
          <a:xfrm>
            <a:off x="251520" y="1196752"/>
            <a:ext cx="8496944" cy="5570756"/>
          </a:xfrm>
          <a:prstGeom prst="rect">
            <a:avLst/>
          </a:prstGeom>
        </p:spPr>
        <p:txBody>
          <a:bodyPr wrap="square">
            <a:spAutoFit/>
          </a:bodyPr>
          <a:lstStyle/>
          <a:p>
            <a:pPr marL="514350" indent="-514350">
              <a:buClr>
                <a:srgbClr val="C00000"/>
              </a:buClr>
              <a:buFont typeface="+mj-lt"/>
              <a:buAutoNum type="arabicPeriod" startAt="9"/>
              <a:tabLst>
                <a:tab pos="1879600" algn="l"/>
                <a:tab pos="3487738" algn="l"/>
                <a:tab pos="5029200" algn="l"/>
                <a:tab pos="6807200" algn="l"/>
              </a:tabLst>
            </a:pPr>
            <a:r>
              <a:rPr lang="en-US" sz="3200" dirty="0" smtClean="0">
                <a:solidFill>
                  <a:srgbClr val="C00000"/>
                </a:solidFill>
                <a:latin typeface="Arial" panose="020B0604020202020204" pitchFamily="34" charset="0"/>
                <a:cs typeface="Arial" panose="020B0604020202020204" pitchFamily="34" charset="0"/>
              </a:rPr>
              <a:t>a.</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endParaRPr lang="en-US" sz="32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879600" algn="l"/>
                <a:tab pos="3487738" algn="l"/>
                <a:tab pos="5029200" algn="l"/>
                <a:tab pos="6807200" algn="l"/>
              </a:tabLst>
            </a:pPr>
            <a:r>
              <a:rPr lang="en-US" sz="3200" dirty="0" smtClean="0">
                <a:latin typeface="Arial" panose="020B0604020202020204" pitchFamily="34" charset="0"/>
                <a:cs typeface="Arial" panose="020B0604020202020204" pitchFamily="34" charset="0"/>
              </a:rPr>
              <a:t>3 am</a:t>
            </a:r>
          </a:p>
          <a:p>
            <a:pPr marL="971550" lvl="1" indent="-514350">
              <a:buClr>
                <a:srgbClr val="C00000"/>
              </a:buClr>
              <a:buFont typeface="+mj-lt"/>
              <a:buAutoNum type="alphaLcPeriod" startAt="2"/>
              <a:tabLst>
                <a:tab pos="1879600" algn="l"/>
                <a:tab pos="3487738" algn="l"/>
                <a:tab pos="5029200" algn="l"/>
                <a:tab pos="6807200" algn="l"/>
              </a:tabLst>
            </a:pPr>
            <a:r>
              <a:rPr lang="en-US" sz="3200" dirty="0" smtClean="0">
                <a:latin typeface="Arial" panose="020B0604020202020204" pitchFamily="34" charset="0"/>
                <a:cs typeface="Arial" panose="020B0604020202020204" pitchFamily="34" charset="0"/>
              </a:rPr>
              <a:t>15m</a:t>
            </a:r>
          </a:p>
          <a:p>
            <a:pPr marL="971550" lvl="1" indent="-514350">
              <a:buClr>
                <a:srgbClr val="C00000"/>
              </a:buClr>
              <a:buFont typeface="+mj-lt"/>
              <a:buAutoNum type="alphaLcPeriod" startAt="2"/>
              <a:tabLst>
                <a:tab pos="1879600" algn="l"/>
                <a:tab pos="3487738" algn="l"/>
                <a:tab pos="5029200" algn="l"/>
                <a:tab pos="6807200" algn="l"/>
              </a:tabLst>
            </a:pPr>
            <a:r>
              <a:rPr lang="en-US" sz="3200" dirty="0">
                <a:latin typeface="Arial" panose="020B0604020202020204" pitchFamily="34" charset="0"/>
                <a:cs typeface="Arial" panose="020B0604020202020204" pitchFamily="34" charset="0"/>
              </a:rPr>
              <a:t>Between 7am and 11am and again between 7 pm </a:t>
            </a:r>
            <a:r>
              <a:rPr lang="en-US" sz="3200" dirty="0" smtClean="0">
                <a:latin typeface="Arial" panose="020B0604020202020204" pitchFamily="34" charset="0"/>
                <a:cs typeface="Arial" panose="020B0604020202020204" pitchFamily="34" charset="0"/>
              </a:rPr>
              <a:t>and 11 pm.</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33" t="23750" r="7472" b="11151"/>
          <a:stretch/>
        </p:blipFill>
        <p:spPr>
          <a:xfrm>
            <a:off x="2666446" y="1240736"/>
            <a:ext cx="5505954" cy="4376529"/>
          </a:xfrm>
          <a:prstGeom prst="rect">
            <a:avLst/>
          </a:prstGeom>
        </p:spPr>
      </p:pic>
    </p:spTree>
    <p:extLst>
      <p:ext uri="{BB962C8B-B14F-4D97-AF65-F5344CB8AC3E}">
        <p14:creationId xmlns:p14="http://schemas.microsoft.com/office/powerpoint/2010/main" val="3842794428"/>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3.3 – Scatter Graphs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633</a:t>
            </a:r>
            <a:endParaRPr lang="en-GB" sz="1400" b="1" dirty="0">
              <a:latin typeface="Calibri" panose="020F0502020204030204" pitchFamily="34" charset="0"/>
            </a:endParaRPr>
          </a:p>
        </p:txBody>
      </p:sp>
      <p:sp>
        <p:nvSpPr>
          <p:cNvPr id="3" name="Rectangle 2"/>
          <p:cNvSpPr/>
          <p:nvPr/>
        </p:nvSpPr>
        <p:spPr>
          <a:xfrm>
            <a:off x="251520" y="1196752"/>
            <a:ext cx="8496944" cy="5509200"/>
          </a:xfrm>
          <a:prstGeom prst="rect">
            <a:avLst/>
          </a:prstGeom>
        </p:spPr>
        <p:txBody>
          <a:bodyPr wrap="square">
            <a:spAutoFit/>
          </a:bodyPr>
          <a:lstStyle/>
          <a:p>
            <a:pPr marL="514350" indent="-514350">
              <a:buClr>
                <a:srgbClr val="C00000"/>
              </a:buClr>
              <a:buFont typeface="+mj-lt"/>
              <a:buAutoNum type="arabicPeriod"/>
              <a:tabLst>
                <a:tab pos="1879600" algn="l"/>
                <a:tab pos="3487738" algn="l"/>
                <a:tab pos="5029200" algn="l"/>
                <a:tab pos="6807200" algn="l"/>
              </a:tabLst>
            </a:pPr>
            <a:r>
              <a:rPr lang="en-US" sz="3200" dirty="0" smtClean="0">
                <a:solidFill>
                  <a:srgbClr val="C00000"/>
                </a:solidFill>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Point </a:t>
            </a:r>
            <a:r>
              <a:rPr lang="en-US" sz="3200" dirty="0" smtClean="0">
                <a:latin typeface="Arial" panose="020B0604020202020204" pitchFamily="34" charset="0"/>
                <a:cs typeface="Arial" panose="020B0604020202020204" pitchFamily="34" charset="0"/>
              </a:rPr>
              <a:t>A</a:t>
            </a:r>
          </a:p>
          <a:p>
            <a:pPr marL="514350" indent="-514350">
              <a:buClr>
                <a:srgbClr val="C00000"/>
              </a:buClr>
              <a:buFont typeface="+mj-lt"/>
              <a:buAutoNum type="arabicPeriod"/>
              <a:tabLst>
                <a:tab pos="1879600" algn="l"/>
                <a:tab pos="3487738" algn="l"/>
                <a:tab pos="5029200" algn="l"/>
                <a:tab pos="6807200" algn="l"/>
              </a:tabLst>
            </a:pPr>
            <a:r>
              <a:rPr lang="en-US" sz="3200" dirty="0" smtClean="0">
                <a:solidFill>
                  <a:srgbClr val="C00000"/>
                </a:solidFill>
                <a:latin typeface="Arial" panose="020B0604020202020204" pitchFamily="34" charset="0"/>
                <a:cs typeface="Arial" panose="020B0604020202020204" pitchFamily="34" charset="0"/>
              </a:rPr>
              <a:t>a.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endParaRPr lang="en-US" sz="32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879600" algn="l"/>
                <a:tab pos="3487738" algn="l"/>
                <a:tab pos="5029200" algn="l"/>
                <a:tab pos="6807200" algn="l"/>
              </a:tabLst>
            </a:pPr>
            <a:r>
              <a:rPr lang="en-US" sz="3200" dirty="0">
                <a:latin typeface="Arial" panose="020B0604020202020204" pitchFamily="34" charset="0"/>
                <a:cs typeface="Arial" panose="020B0604020202020204" pitchFamily="34" charset="0"/>
              </a:rPr>
              <a:t>In general, students with higher maths scores got higher science scores and students with lower maths scores got lower science scores,</a:t>
            </a:r>
            <a:endParaRPr lang="en-US" sz="32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472" t="30050" r="13067" b="5900"/>
          <a:stretch/>
        </p:blipFill>
        <p:spPr>
          <a:xfrm>
            <a:off x="2843808" y="1196752"/>
            <a:ext cx="4026487" cy="3459375"/>
          </a:xfrm>
          <a:prstGeom prst="rect">
            <a:avLst/>
          </a:prstGeom>
        </p:spPr>
      </p:pic>
    </p:spTree>
    <p:extLst>
      <p:ext uri="{BB962C8B-B14F-4D97-AF65-F5344CB8AC3E}">
        <p14:creationId xmlns:p14="http://schemas.microsoft.com/office/powerpoint/2010/main" val="4182784998"/>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3.3 – Scatter Graphs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633</a:t>
            </a:r>
            <a:endParaRPr lang="en-GB" sz="1400" b="1" dirty="0">
              <a:latin typeface="Calibri" panose="020F0502020204030204" pitchFamily="34" charset="0"/>
            </a:endParaRPr>
          </a:p>
        </p:txBody>
      </p:sp>
      <p:sp>
        <p:nvSpPr>
          <p:cNvPr id="3" name="Rectangle 2"/>
          <p:cNvSpPr/>
          <p:nvPr/>
        </p:nvSpPr>
        <p:spPr>
          <a:xfrm>
            <a:off x="251520" y="1196752"/>
            <a:ext cx="8496944" cy="5078313"/>
          </a:xfrm>
          <a:prstGeom prst="rect">
            <a:avLst/>
          </a:prstGeom>
        </p:spPr>
        <p:txBody>
          <a:bodyPr wrap="square">
            <a:spAutoFit/>
          </a:bodyPr>
          <a:lstStyle/>
          <a:p>
            <a:pPr marL="514350" indent="-514350">
              <a:buClr>
                <a:srgbClr val="C00000"/>
              </a:buClr>
              <a:buFont typeface="+mj-lt"/>
              <a:buAutoNum type="arabicPeriod" startAt="3"/>
              <a:tabLst>
                <a:tab pos="1035050" algn="l"/>
                <a:tab pos="1879600" algn="l"/>
                <a:tab pos="3487738" algn="l"/>
                <a:tab pos="5029200" algn="l"/>
                <a:tab pos="6807200"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dirty="0">
                <a:latin typeface="Arial" panose="020B0604020202020204" pitchFamily="34" charset="0"/>
                <a:cs typeface="Arial" panose="020B0604020202020204" pitchFamily="34" charset="0"/>
              </a:rPr>
              <a:t>No correlation; there is no </a:t>
            </a:r>
            <a:r>
              <a:rPr lang="en-US" sz="3600" dirty="0" smtClean="0">
                <a:latin typeface="Arial" panose="020B0604020202020204" pitchFamily="34" charset="0"/>
                <a:cs typeface="Arial" panose="020B0604020202020204" pitchFamily="34" charset="0"/>
              </a:rPr>
              <a:t>	relationship </a:t>
            </a:r>
            <a:r>
              <a:rPr lang="en-US" sz="3600" dirty="0">
                <a:latin typeface="Arial" panose="020B0604020202020204" pitchFamily="34" charset="0"/>
                <a:cs typeface="Arial" panose="020B0604020202020204" pitchFamily="34" charset="0"/>
              </a:rPr>
              <a:t>between price and </a:t>
            </a:r>
            <a:r>
              <a:rPr lang="en-US" sz="3600" dirty="0" smtClean="0">
                <a:latin typeface="Arial" panose="020B0604020202020204" pitchFamily="34" charset="0"/>
                <a:cs typeface="Arial" panose="020B0604020202020204" pitchFamily="34" charset="0"/>
              </a:rPr>
              <a:t>	temperature</a:t>
            </a:r>
            <a:r>
              <a:rPr lang="en-US" sz="3600" dirty="0">
                <a:latin typeface="Arial" panose="020B0604020202020204" pitchFamily="34" charset="0"/>
                <a:cs typeface="Arial" panose="020B0604020202020204" pitchFamily="34" charset="0"/>
              </a:rPr>
              <a:t>.</a:t>
            </a:r>
          </a:p>
          <a:p>
            <a:pPr marL="1035050" lvl="1" indent="-517525">
              <a:buClr>
                <a:srgbClr val="C00000"/>
              </a:buClr>
              <a:buFont typeface="+mj-lt"/>
              <a:buAutoNum type="alphaLcPeriod" startAt="2"/>
              <a:tabLst>
                <a:tab pos="1879600" algn="l"/>
                <a:tab pos="3487738" algn="l"/>
                <a:tab pos="5029200" algn="l"/>
                <a:tab pos="6807200" algn="l"/>
              </a:tabLst>
            </a:pPr>
            <a:r>
              <a:rPr lang="en-US" sz="3600" dirty="0" smtClean="0">
                <a:latin typeface="Arial" panose="020B0604020202020204" pitchFamily="34" charset="0"/>
                <a:cs typeface="Arial" panose="020B0604020202020204" pitchFamily="34" charset="0"/>
              </a:rPr>
              <a:t>Negative </a:t>
            </a:r>
            <a:r>
              <a:rPr lang="en-US" sz="3600" dirty="0">
                <a:latin typeface="Arial" panose="020B0604020202020204" pitchFamily="34" charset="0"/>
                <a:cs typeface="Arial" panose="020B0604020202020204" pitchFamily="34" charset="0"/>
              </a:rPr>
              <a:t>correlation; as the price of ice creams increase, sales decrease.</a:t>
            </a:r>
          </a:p>
          <a:p>
            <a:pPr marL="1035050" lvl="1" indent="-517525">
              <a:buClr>
                <a:srgbClr val="C00000"/>
              </a:buClr>
              <a:buFont typeface="+mj-lt"/>
              <a:buAutoNum type="alphaLcPeriod" startAt="2"/>
              <a:tabLst>
                <a:tab pos="1879600" algn="l"/>
                <a:tab pos="3487738" algn="l"/>
                <a:tab pos="5029200" algn="l"/>
                <a:tab pos="6807200" algn="l"/>
              </a:tabLst>
            </a:pPr>
            <a:r>
              <a:rPr lang="en-US" sz="3600" dirty="0" smtClean="0">
                <a:latin typeface="Arial" panose="020B0604020202020204" pitchFamily="34" charset="0"/>
                <a:cs typeface="Arial" panose="020B0604020202020204" pitchFamily="34" charset="0"/>
              </a:rPr>
              <a:t>Positive </a:t>
            </a:r>
            <a:r>
              <a:rPr lang="en-US" sz="3600" dirty="0">
                <a:latin typeface="Arial" panose="020B0604020202020204" pitchFamily="34" charset="0"/>
                <a:cs typeface="Arial" panose="020B0604020202020204" pitchFamily="34" charset="0"/>
              </a:rPr>
              <a:t>correlation; as the temperature increases sales of ice creams </a:t>
            </a:r>
            <a:r>
              <a:rPr lang="en-US" sz="3600" dirty="0" smtClean="0">
                <a:latin typeface="Arial" panose="020B0604020202020204" pitchFamily="34" charset="0"/>
                <a:cs typeface="Arial" panose="020B0604020202020204" pitchFamily="34" charset="0"/>
              </a:rPr>
              <a:t>increase.</a:t>
            </a:r>
          </a:p>
        </p:txBody>
      </p:sp>
    </p:spTree>
    <p:extLst>
      <p:ext uri="{BB962C8B-B14F-4D97-AF65-F5344CB8AC3E}">
        <p14:creationId xmlns:p14="http://schemas.microsoft.com/office/powerpoint/2010/main" val="2270285120"/>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3.3 – Scatter Graphs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633</a:t>
            </a:r>
            <a:endParaRPr lang="en-GB" sz="1400" b="1" dirty="0">
              <a:latin typeface="Calibri" panose="020F0502020204030204" pitchFamily="34" charset="0"/>
            </a:endParaRPr>
          </a:p>
        </p:txBody>
      </p:sp>
      <p:sp>
        <p:nvSpPr>
          <p:cNvPr id="3" name="Rectangle 2"/>
          <p:cNvSpPr/>
          <p:nvPr/>
        </p:nvSpPr>
        <p:spPr>
          <a:xfrm>
            <a:off x="251520" y="1196752"/>
            <a:ext cx="8496944" cy="5632311"/>
          </a:xfrm>
          <a:prstGeom prst="rect">
            <a:avLst/>
          </a:prstGeom>
        </p:spPr>
        <p:txBody>
          <a:bodyPr wrap="square">
            <a:spAutoFit/>
          </a:bodyPr>
          <a:lstStyle/>
          <a:p>
            <a:pPr marL="517525" indent="-517525">
              <a:buClr>
                <a:srgbClr val="C00000"/>
              </a:buClr>
              <a:buFont typeface="+mj-lt"/>
              <a:buAutoNum type="arabicPeriod" startAt="4"/>
              <a:tabLst>
                <a:tab pos="1035050" algn="l"/>
                <a:tab pos="1879600" algn="l"/>
                <a:tab pos="3487738" algn="l"/>
                <a:tab pos="5029200" algn="l"/>
                <a:tab pos="6807200"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dirty="0" smtClean="0">
                <a:latin typeface="Arial" panose="020B0604020202020204" pitchFamily="34" charset="0"/>
                <a:cs typeface="Arial" panose="020B0604020202020204" pitchFamily="34" charset="0"/>
              </a:rPr>
              <a:t>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pPr marL="1035050" lvl="1" indent="-517525">
              <a:buClr>
                <a:srgbClr val="C00000"/>
              </a:buClr>
              <a:buFont typeface="+mj-lt"/>
              <a:buAutoNum type="alphaLcPeriod" startAt="2"/>
              <a:tabLst>
                <a:tab pos="1879600" algn="l"/>
                <a:tab pos="3487738" algn="l"/>
                <a:tab pos="5029200" algn="l"/>
                <a:tab pos="6807200" algn="l"/>
              </a:tabLst>
            </a:pPr>
            <a:r>
              <a:rPr lang="en-US" sz="3600" dirty="0">
                <a:latin typeface="Arial" panose="020B0604020202020204" pitchFamily="34" charset="0"/>
                <a:cs typeface="Arial" panose="020B0604020202020204" pitchFamily="34" charset="0"/>
              </a:rPr>
              <a:t>Negative correlation. The larger the engine the shorter the distance travelled on a litre of petrol.</a:t>
            </a:r>
            <a:endParaRPr lang="en-US" sz="36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88200" y="1218600"/>
            <a:ext cx="3120400" cy="3866584"/>
          </a:xfrm>
          <a:prstGeom prst="rect">
            <a:avLst/>
          </a:prstGeom>
        </p:spPr>
      </p:pic>
    </p:spTree>
    <p:extLst>
      <p:ext uri="{BB962C8B-B14F-4D97-AF65-F5344CB8AC3E}">
        <p14:creationId xmlns:p14="http://schemas.microsoft.com/office/powerpoint/2010/main" val="3604587546"/>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3.3 – Scatter Graphs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632311"/>
          </a:xfrm>
          <a:prstGeom prst="rect">
            <a:avLst/>
          </a:prstGeom>
        </p:spPr>
        <p:txBody>
          <a:bodyPr wrap="square">
            <a:spAutoFit/>
          </a:bodyPr>
          <a:lstStyle/>
          <a:p>
            <a:pPr marL="742950" indent="-742950">
              <a:buClr>
                <a:srgbClr val="C00000"/>
              </a:buClr>
              <a:buFont typeface="+mj-lt"/>
              <a:buAutoNum type="arabicPeriod" startAt="5"/>
              <a:tabLst>
                <a:tab pos="1035050" algn="l"/>
                <a:tab pos="1879600" algn="l"/>
                <a:tab pos="3487738" algn="l"/>
                <a:tab pos="5029200" algn="l"/>
                <a:tab pos="6807200"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dirty="0" smtClean="0">
                <a:latin typeface="Arial" panose="020B0604020202020204" pitchFamily="34" charset="0"/>
                <a:cs typeface="Arial" panose="020B0604020202020204" pitchFamily="34" charset="0"/>
              </a:rPr>
              <a:t>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pPr marL="517525" lvl="1">
              <a:buClr>
                <a:srgbClr val="C00000"/>
              </a:buClr>
              <a:tabLst>
                <a:tab pos="1879600" algn="l"/>
                <a:tab pos="3487738" algn="l"/>
                <a:tab pos="5029200" algn="l"/>
                <a:tab pos="6807200" algn="l"/>
              </a:tabLst>
            </a:pPr>
            <a:r>
              <a:rPr lang="en-US" sz="3600" dirty="0">
                <a:latin typeface="Arial" panose="020B0604020202020204" pitchFamily="34" charset="0"/>
                <a:cs typeface="Arial" panose="020B0604020202020204" pitchFamily="34" charset="0"/>
              </a:rPr>
              <a:t>No correlation; there is no relationship between the value of painting and the mark awarded.</a:t>
            </a:r>
            <a:endParaRPr lang="en-US" sz="36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1949" t="22700" r="24259" b="16401"/>
          <a:stretch/>
        </p:blipFill>
        <p:spPr>
          <a:xfrm>
            <a:off x="1619672" y="1228290"/>
            <a:ext cx="3790397" cy="3856894"/>
          </a:xfrm>
          <a:prstGeom prst="rect">
            <a:avLst/>
          </a:prstGeom>
        </p:spPr>
      </p:pic>
    </p:spTree>
    <p:extLst>
      <p:ext uri="{BB962C8B-B14F-4D97-AF65-F5344CB8AC3E}">
        <p14:creationId xmlns:p14="http://schemas.microsoft.com/office/powerpoint/2010/main" val="99301462"/>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3.3 – Scatter Graphs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509200"/>
          </a:xfrm>
          <a:prstGeom prst="rect">
            <a:avLst/>
          </a:prstGeom>
        </p:spPr>
        <p:txBody>
          <a:bodyPr wrap="square">
            <a:spAutoFit/>
          </a:bodyPr>
          <a:lstStyle/>
          <a:p>
            <a:pPr marL="465138" indent="-465138">
              <a:buClr>
                <a:srgbClr val="C00000"/>
              </a:buClr>
              <a:buFont typeface="+mj-lt"/>
              <a:buAutoNum type="arabicPeriod" startAt="6"/>
              <a:tabLst>
                <a:tab pos="1035050" algn="l"/>
                <a:tab pos="1879600" algn="l"/>
                <a:tab pos="3487738" algn="l"/>
                <a:tab pos="5029200" algn="l"/>
                <a:tab pos="6807200" algn="l"/>
              </a:tabLst>
            </a:pPr>
            <a:r>
              <a:rPr lang="en-US" sz="2400" dirty="0" smtClean="0">
                <a:solidFill>
                  <a:srgbClr val="C00000"/>
                </a:solidFill>
                <a:latin typeface="Arial" panose="020B0604020202020204" pitchFamily="34" charset="0"/>
                <a:cs typeface="Arial" panose="020B0604020202020204" pitchFamily="34" charset="0"/>
              </a:rPr>
              <a:t>a. </a:t>
            </a:r>
            <a:r>
              <a:rPr lang="en-US" sz="2400" dirty="0" smtClean="0">
                <a:latin typeface="Arial" panose="020B0604020202020204" pitchFamily="34" charset="0"/>
                <a:cs typeface="Arial" panose="020B0604020202020204" pitchFamily="34" charset="0"/>
              </a:rPr>
              <a:t> </a:t>
            </a:r>
            <a:br>
              <a:rPr lang="en-US" sz="2400" dirty="0" smtClean="0">
                <a:latin typeface="Arial" panose="020B0604020202020204" pitchFamily="34" charset="0"/>
                <a:cs typeface="Arial" panose="020B0604020202020204" pitchFamily="34" charset="0"/>
              </a:rPr>
            </a:br>
            <a:endParaRPr lang="en-US" sz="4000" dirty="0" smtClean="0">
              <a:latin typeface="Arial" panose="020B0604020202020204" pitchFamily="34" charset="0"/>
              <a:cs typeface="Arial" panose="020B0604020202020204" pitchFamily="34" charset="0"/>
            </a:endParaRPr>
          </a:p>
          <a:p>
            <a:pPr marL="862013" lvl="1" indent="-344488">
              <a:buClr>
                <a:srgbClr val="C00000"/>
              </a:buClr>
              <a:buFont typeface="+mj-lt"/>
              <a:buAutoNum type="alphaLcPeriod" startAt="2"/>
              <a:tabLst>
                <a:tab pos="1879600" algn="l"/>
                <a:tab pos="3487738" algn="l"/>
                <a:tab pos="5029200" algn="l"/>
                <a:tab pos="6807200" algn="l"/>
              </a:tabLst>
            </a:pPr>
            <a:r>
              <a:rPr lang="en-US" sz="2400" dirty="0" smtClean="0">
                <a:latin typeface="Arial" panose="020B0604020202020204" pitchFamily="34" charset="0"/>
                <a:cs typeface="Arial" panose="020B0604020202020204" pitchFamily="34" charset="0"/>
              </a:rPr>
              <a:t>Positive correlation;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cities with a larger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number of takeaway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restaurants tend to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have a larger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number of road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accidents.</a:t>
            </a:r>
          </a:p>
          <a:p>
            <a:pPr marL="862013" lvl="1" indent="-344488">
              <a:buClr>
                <a:srgbClr val="C00000"/>
              </a:buClr>
              <a:buFont typeface="+mj-lt"/>
              <a:buAutoNum type="alphaLcPeriod" startAt="2"/>
              <a:tabLst>
                <a:tab pos="1879600" algn="l"/>
                <a:tab pos="3487738" algn="l"/>
                <a:tab pos="5029200" algn="l"/>
                <a:tab pos="680720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data provides no support for the </a:t>
            </a:r>
            <a:r>
              <a:rPr lang="en-US" sz="2400" dirty="0" err="1">
                <a:latin typeface="Arial" panose="020B0604020202020204" pitchFamily="34" charset="0"/>
                <a:cs typeface="Arial" panose="020B0604020202020204" pitchFamily="34" charset="0"/>
              </a:rPr>
              <a:t>councillors</a:t>
            </a:r>
            <a:r>
              <a:rPr lang="en-US" sz="2400" dirty="0">
                <a:latin typeface="Arial" panose="020B0604020202020204" pitchFamily="34" charset="0"/>
                <a:cs typeface="Arial" panose="020B0604020202020204" pitchFamily="34" charset="0"/>
              </a:rPr>
              <a:t> views; although there is positive correlation it may not be one of cause and effect. Large, busy towns are likely to have both more takeaway restaurants and more accidents than small, quiet towns,</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95936" y="1232211"/>
            <a:ext cx="4824536" cy="3456384"/>
          </a:xfrm>
          <a:prstGeom prst="rect">
            <a:avLst/>
          </a:prstGeom>
        </p:spPr>
      </p:pic>
    </p:spTree>
    <p:extLst>
      <p:ext uri="{BB962C8B-B14F-4D97-AF65-F5344CB8AC3E}">
        <p14:creationId xmlns:p14="http://schemas.microsoft.com/office/powerpoint/2010/main" val="2943995611"/>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3.3 – Scatter Graphs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493812"/>
          </a:xfrm>
          <a:prstGeom prst="rect">
            <a:avLst/>
          </a:prstGeom>
        </p:spPr>
        <p:txBody>
          <a:bodyPr wrap="square">
            <a:spAutoFit/>
          </a:bodyPr>
          <a:lstStyle/>
          <a:p>
            <a:pPr marL="514350" indent="-514350">
              <a:buClr>
                <a:srgbClr val="C00000"/>
              </a:buClr>
              <a:buFont typeface="+mj-lt"/>
              <a:buAutoNum type="arabicPeriod" startAt="7"/>
              <a:tabLst>
                <a:tab pos="862013" algn="l"/>
                <a:tab pos="1879600" algn="l"/>
                <a:tab pos="4519613" algn="l"/>
                <a:tab pos="5029200" algn="l"/>
                <a:tab pos="6807200" algn="l"/>
              </a:tabLst>
            </a:pPr>
            <a:r>
              <a:rPr lang="en-US" sz="2700" dirty="0" smtClean="0">
                <a:solidFill>
                  <a:srgbClr val="C00000"/>
                </a:solidFill>
                <a:latin typeface="Arial" panose="020B0604020202020204" pitchFamily="34" charset="0"/>
                <a:cs typeface="Arial" panose="020B0604020202020204" pitchFamily="34" charset="0"/>
              </a:rPr>
              <a:t>a. </a:t>
            </a:r>
            <a:r>
              <a:rPr lang="en-US" sz="2700" dirty="0" smtClean="0">
                <a:latin typeface="Arial" panose="020B0604020202020204" pitchFamily="34" charset="0"/>
                <a:cs typeface="Arial" panose="020B0604020202020204" pitchFamily="34" charset="0"/>
              </a:rPr>
              <a:t> Negative correlation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Positive correlation </a:t>
            </a:r>
            <a:br>
              <a:rPr lang="en-US" sz="2700" dirty="0" smtClean="0">
                <a:latin typeface="Arial" panose="020B0604020202020204" pitchFamily="34" charset="0"/>
                <a:cs typeface="Arial" panose="020B0604020202020204" pitchFamily="34" charset="0"/>
              </a:rPr>
            </a:br>
            <a:r>
              <a:rPr lang="en-US" sz="2700" dirty="0" smtClean="0">
                <a:solidFill>
                  <a:srgbClr val="C00000"/>
                </a:solidFill>
                <a:latin typeface="Arial" panose="020B0604020202020204" pitchFamily="34" charset="0"/>
                <a:cs typeface="Arial" panose="020B0604020202020204" pitchFamily="34" charset="0"/>
              </a:rPr>
              <a:t>c.</a:t>
            </a:r>
            <a:r>
              <a:rPr lang="en-US" sz="2700" dirty="0" smtClean="0">
                <a:latin typeface="Arial" panose="020B0604020202020204" pitchFamily="34" charset="0"/>
                <a:cs typeface="Arial" panose="020B0604020202020204" pitchFamily="34" charset="0"/>
              </a:rPr>
              <a:t>  No correlation</a:t>
            </a:r>
          </a:p>
          <a:p>
            <a:pPr marL="465138" indent="-465138">
              <a:buClr>
                <a:srgbClr val="C00000"/>
              </a:buClr>
              <a:buFont typeface="+mj-lt"/>
              <a:buAutoNum type="arabicPeriod" startAt="7"/>
              <a:tabLst>
                <a:tab pos="862013" algn="l"/>
                <a:tab pos="1879600" algn="l"/>
                <a:tab pos="4519613" algn="l"/>
                <a:tab pos="5029200" algn="l"/>
                <a:tab pos="680720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a:t>
            </a:r>
          </a:p>
          <a:p>
            <a:pPr marL="862013" lvl="1" indent="-404813">
              <a:buClr>
                <a:srgbClr val="C00000"/>
              </a:buClr>
              <a:buFont typeface="+mj-lt"/>
              <a:buAutoNum type="alphaLcPeriod" startAt="2"/>
              <a:tabLst>
                <a:tab pos="1879600" algn="l"/>
                <a:tab pos="4519613" algn="l"/>
                <a:tab pos="5029200" algn="l"/>
                <a:tab pos="6807200" algn="l"/>
              </a:tabLst>
            </a:pPr>
            <a:r>
              <a:rPr lang="en-US" sz="2700" dirty="0">
                <a:latin typeface="Arial" panose="020B0604020202020204" pitchFamily="34" charset="0"/>
                <a:cs typeface="Arial" panose="020B0604020202020204" pitchFamily="34" charset="0"/>
              </a:rPr>
              <a:t>Positive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correlation </a:t>
            </a:r>
            <a:r>
              <a:rPr lang="en-US" sz="2700" dirty="0">
                <a:latin typeface="Arial" panose="020B0604020202020204" pitchFamily="34" charset="0"/>
                <a:cs typeface="Arial" panose="020B0604020202020204" pitchFamily="34" charset="0"/>
              </a:rPr>
              <a:t>at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temperatures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up </a:t>
            </a:r>
            <a:r>
              <a:rPr lang="en-US" sz="2700" dirty="0">
                <a:latin typeface="Arial" panose="020B0604020202020204" pitchFamily="34" charset="0"/>
                <a:cs typeface="Arial" panose="020B0604020202020204" pitchFamily="34" charset="0"/>
              </a:rPr>
              <a:t>to about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145 </a:t>
            </a:r>
            <a:r>
              <a:rPr lang="en-US" sz="2700" dirty="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C;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negative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correlation </a:t>
            </a:r>
            <a:r>
              <a:rPr lang="en-US" sz="2700" dirty="0">
                <a:latin typeface="Arial" panose="020B0604020202020204" pitchFamily="34" charset="0"/>
                <a:cs typeface="Arial" panose="020B0604020202020204" pitchFamily="34" charset="0"/>
              </a:rPr>
              <a:t>at temperatures over 145°C. </a:t>
            </a:r>
            <a:endParaRPr lang="en-US" sz="2700" dirty="0" smtClean="0">
              <a:latin typeface="Arial" panose="020B0604020202020204" pitchFamily="34" charset="0"/>
              <a:cs typeface="Arial" panose="020B0604020202020204" pitchFamily="34" charset="0"/>
            </a:endParaRPr>
          </a:p>
          <a:p>
            <a:pPr marL="862013" lvl="1" indent="-404813">
              <a:buClr>
                <a:srgbClr val="C00000"/>
              </a:buClr>
              <a:buFont typeface="+mj-lt"/>
              <a:buAutoNum type="alphaLcPeriod" startAt="2"/>
              <a:tabLst>
                <a:tab pos="1879600" algn="l"/>
                <a:tab pos="4519613" algn="l"/>
                <a:tab pos="5029200" algn="l"/>
                <a:tab pos="68072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mass increases to a maximum and then steadily decreases.</a:t>
            </a:r>
          </a:p>
          <a:p>
            <a:pPr marL="862013" lvl="1" indent="-404813">
              <a:buClr>
                <a:srgbClr val="C00000"/>
              </a:buClr>
              <a:buFont typeface="+mj-lt"/>
              <a:buAutoNum type="alphaLcPeriod" startAt="2"/>
              <a:tabLst>
                <a:tab pos="1879600" algn="l"/>
                <a:tab pos="4519613" algn="l"/>
                <a:tab pos="5029200" algn="l"/>
                <a:tab pos="6807200" algn="l"/>
              </a:tabLst>
            </a:pPr>
            <a:r>
              <a:rPr lang="en-US" sz="2700" dirty="0" smtClean="0">
                <a:latin typeface="Arial" panose="020B0604020202020204" pitchFamily="34" charset="0"/>
                <a:cs typeface="Arial" panose="020B0604020202020204" pitchFamily="34" charset="0"/>
              </a:rPr>
              <a:t>Approximately </a:t>
            </a:r>
            <a:r>
              <a:rPr lang="en-US" sz="2700" dirty="0">
                <a:latin typeface="Arial" panose="020B0604020202020204" pitchFamily="34" charset="0"/>
                <a:cs typeface="Arial" panose="020B0604020202020204" pitchFamily="34" charset="0"/>
              </a:rPr>
              <a:t>50 mg at about 145°C</a:t>
            </a:r>
            <a:endParaRPr lang="en-US" sz="27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18483" y="1772816"/>
            <a:ext cx="5101989" cy="3075171"/>
          </a:xfrm>
          <a:prstGeom prst="rect">
            <a:avLst/>
          </a:prstGeom>
        </p:spPr>
      </p:pic>
    </p:spTree>
    <p:extLst>
      <p:ext uri="{BB962C8B-B14F-4D97-AF65-F5344CB8AC3E}">
        <p14:creationId xmlns:p14="http://schemas.microsoft.com/office/powerpoint/2010/main" val="639657429"/>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3.3 – Scatter Graphs</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355312"/>
          </a:xfrm>
          <a:prstGeom prst="rect">
            <a:avLst/>
          </a:prstGeom>
        </p:spPr>
        <p:txBody>
          <a:bodyPr wrap="square">
            <a:spAutoFit/>
          </a:bodyPr>
          <a:lstStyle/>
          <a:p>
            <a:pPr marL="514350" indent="-514350">
              <a:buClr>
                <a:srgbClr val="C00000"/>
              </a:buClr>
              <a:buFont typeface="+mj-lt"/>
              <a:buAutoNum type="arabicPeriod" startAt="9"/>
              <a:tabLst>
                <a:tab pos="1311275" algn="l"/>
                <a:tab pos="1879600" algn="l"/>
                <a:tab pos="4519613" algn="l"/>
                <a:tab pos="5029200" algn="l"/>
                <a:tab pos="6807200" algn="l"/>
              </a:tabLst>
            </a:pPr>
            <a:r>
              <a:rPr lang="en-US" sz="4800" dirty="0" smtClean="0">
                <a:solidFill>
                  <a:srgbClr val="C00000"/>
                </a:solidFill>
                <a:latin typeface="Arial" panose="020B0604020202020204" pitchFamily="34" charset="0"/>
                <a:cs typeface="Arial" panose="020B0604020202020204" pitchFamily="34" charset="0"/>
              </a:rPr>
              <a:t>a. </a:t>
            </a:r>
            <a:r>
              <a:rPr lang="en-US" sz="4800" dirty="0">
                <a:latin typeface="Arial" panose="020B0604020202020204" pitchFamily="34" charset="0"/>
                <a:cs typeface="Arial" panose="020B0604020202020204" pitchFamily="34" charset="0"/>
              </a:rPr>
              <a:t>Negative correlation. As </a:t>
            </a:r>
            <a:r>
              <a:rPr lang="en-US" sz="4800" dirty="0" smtClean="0">
                <a:latin typeface="Arial" panose="020B0604020202020204" pitchFamily="34" charset="0"/>
                <a:cs typeface="Arial" panose="020B0604020202020204" pitchFamily="34" charset="0"/>
              </a:rPr>
              <a:t>	money </a:t>
            </a:r>
            <a:r>
              <a:rPr lang="en-US" sz="4800" dirty="0">
                <a:latin typeface="Arial" panose="020B0604020202020204" pitchFamily="34" charset="0"/>
                <a:cs typeface="Arial" panose="020B0604020202020204" pitchFamily="34" charset="0"/>
              </a:rPr>
              <a:t>spent on quality </a:t>
            </a:r>
            <a:r>
              <a:rPr lang="en-US" sz="4800" dirty="0" smtClean="0">
                <a:latin typeface="Arial" panose="020B0604020202020204" pitchFamily="34" charset="0"/>
                <a:cs typeface="Arial" panose="020B0604020202020204" pitchFamily="34" charset="0"/>
              </a:rPr>
              <a:t>	control </a:t>
            </a:r>
            <a:r>
              <a:rPr lang="en-US" sz="4800" dirty="0">
                <a:latin typeface="Arial" panose="020B0604020202020204" pitchFamily="34" charset="0"/>
                <a:cs typeface="Arial" panose="020B0604020202020204" pitchFamily="34" charset="0"/>
              </a:rPr>
              <a:t>goes up the </a:t>
            </a:r>
            <a:r>
              <a:rPr lang="en-US" sz="4800" dirty="0" smtClean="0">
                <a:latin typeface="Arial" panose="020B0604020202020204" pitchFamily="34" charset="0"/>
                <a:cs typeface="Arial" panose="020B0604020202020204" pitchFamily="34" charset="0"/>
              </a:rPr>
              <a:t>	proportion </a:t>
            </a:r>
            <a:r>
              <a:rPr lang="en-US" sz="4800" dirty="0">
                <a:latin typeface="Arial" panose="020B0604020202020204" pitchFamily="34" charset="0"/>
                <a:cs typeface="Arial" panose="020B0604020202020204" pitchFamily="34" charset="0"/>
              </a:rPr>
              <a:t>of faulty mp3 </a:t>
            </a:r>
            <a:r>
              <a:rPr lang="en-US" sz="4800" dirty="0" smtClean="0">
                <a:latin typeface="Arial" panose="020B0604020202020204" pitchFamily="34" charset="0"/>
                <a:cs typeface="Arial" panose="020B0604020202020204" pitchFamily="34" charset="0"/>
              </a:rPr>
              <a:t>	players goes down.</a:t>
            </a:r>
          </a:p>
          <a:p>
            <a:pPr marL="1258888" lvl="1" indent="-688975">
              <a:buClr>
                <a:srgbClr val="C00000"/>
              </a:buClr>
              <a:buFont typeface="+mj-lt"/>
              <a:buAutoNum type="alphaLcPeriod" startAt="2"/>
              <a:tabLst>
                <a:tab pos="1879600" algn="l"/>
                <a:tab pos="4519613" algn="l"/>
                <a:tab pos="5029200" algn="l"/>
                <a:tab pos="6807200" algn="l"/>
              </a:tabLst>
            </a:pPr>
            <a:r>
              <a:rPr lang="en-US" sz="4800" dirty="0" smtClean="0">
                <a:latin typeface="Arial" panose="020B0604020202020204" pitchFamily="34" charset="0"/>
                <a:cs typeface="Arial" panose="020B0604020202020204" pitchFamily="34" charset="0"/>
              </a:rPr>
              <a:t>4.2%</a:t>
            </a:r>
          </a:p>
          <a:p>
            <a:pPr marL="1258888" lvl="1" indent="-688975">
              <a:buClr>
                <a:srgbClr val="C00000"/>
              </a:buClr>
              <a:buFont typeface="+mj-lt"/>
              <a:buAutoNum type="alphaLcPeriod" startAt="2"/>
              <a:tabLst>
                <a:tab pos="1879600" algn="l"/>
                <a:tab pos="4519613" algn="l"/>
                <a:tab pos="5029200" algn="l"/>
                <a:tab pos="6807200" algn="l"/>
              </a:tabLst>
            </a:pPr>
            <a:r>
              <a:rPr lang="en-US" sz="4800" dirty="0" smtClean="0">
                <a:latin typeface="Arial" panose="020B0604020202020204" pitchFamily="34" charset="0"/>
                <a:cs typeface="Arial" panose="020B0604020202020204" pitchFamily="34" charset="0"/>
              </a:rPr>
              <a:t>£73,000</a:t>
            </a:r>
          </a:p>
        </p:txBody>
      </p:sp>
    </p:spTree>
    <p:extLst>
      <p:ext uri="{BB962C8B-B14F-4D97-AF65-F5344CB8AC3E}">
        <p14:creationId xmlns:p14="http://schemas.microsoft.com/office/powerpoint/2010/main" val="3399831888"/>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3.4 – Line of Best Fit</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632311"/>
          </a:xfrm>
          <a:prstGeom prst="rect">
            <a:avLst/>
          </a:prstGeom>
        </p:spPr>
        <p:txBody>
          <a:bodyPr wrap="square">
            <a:spAutoFit/>
          </a:bodyPr>
          <a:lstStyle/>
          <a:p>
            <a:pPr marL="569913" indent="-569913">
              <a:buClr>
                <a:srgbClr val="C00000"/>
              </a:buClr>
              <a:buFont typeface="+mj-lt"/>
              <a:buAutoNum type="arabicPeriod"/>
              <a:tabLst>
                <a:tab pos="2916238" algn="l"/>
                <a:tab pos="5029200" algn="l"/>
                <a:tab pos="6807200"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dirty="0" smtClean="0">
                <a:latin typeface="Arial" panose="020B0604020202020204" pitchFamily="34" charset="0"/>
                <a:cs typeface="Arial" panose="020B0604020202020204" pitchFamily="34" charset="0"/>
              </a:rPr>
              <a:t>4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3</a:t>
            </a:r>
          </a:p>
          <a:p>
            <a:pPr marL="569913" indent="-569913">
              <a:buClr>
                <a:srgbClr val="C00000"/>
              </a:buClr>
              <a:buFont typeface="+mj-lt"/>
              <a:buAutoNum type="arabicPeriod"/>
              <a:tabLst>
                <a:tab pos="2916238" algn="l"/>
                <a:tab pos="5029200" algn="l"/>
                <a:tab pos="6807200" algn="l"/>
              </a:tabLst>
            </a:pPr>
            <a:r>
              <a:rPr lang="en-US" sz="3600" dirty="0" smtClean="0">
                <a:latin typeface="Arial" panose="020B0604020202020204" pitchFamily="34" charset="0"/>
                <a:cs typeface="Arial" panose="020B0604020202020204" pitchFamily="34" charset="0"/>
              </a:rPr>
              <a:t>C</a:t>
            </a:r>
          </a:p>
          <a:p>
            <a:pPr marL="569913" indent="-569913">
              <a:buClr>
                <a:srgbClr val="C00000"/>
              </a:buClr>
              <a:buFont typeface="+mj-lt"/>
              <a:buAutoNum type="arabicPeriod"/>
              <a:tabLst>
                <a:tab pos="2916238" algn="l"/>
                <a:tab pos="5029200" algn="l"/>
                <a:tab pos="6807200" algn="l"/>
              </a:tabLst>
            </a:pPr>
            <a:r>
              <a:rPr lang="en-US" sz="3600" dirty="0" smtClean="0">
                <a:solidFill>
                  <a:srgbClr val="C00000"/>
                </a:solidFill>
                <a:latin typeface="Arial" panose="020B0604020202020204" pitchFamily="34" charset="0"/>
                <a:cs typeface="Arial" panose="020B0604020202020204" pitchFamily="34" charset="0"/>
              </a:rPr>
              <a:t>a, b</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endParaRPr lang="en-US" sz="3600" dirty="0" smtClean="0">
              <a:solidFill>
                <a:srgbClr val="C00000"/>
              </a:solidFill>
              <a:latin typeface="Arial" panose="020B0604020202020204" pitchFamily="34" charset="0"/>
              <a:cs typeface="Arial" panose="020B0604020202020204" pitchFamily="34" charset="0"/>
            </a:endParaRPr>
          </a:p>
          <a:p>
            <a:pPr marL="1200150" lvl="1" indent="-742950">
              <a:buClr>
                <a:srgbClr val="C00000"/>
              </a:buClr>
              <a:buFont typeface="+mj-lt"/>
              <a:buAutoNum type="alphaLcPeriod" startAt="3"/>
              <a:tabLst>
                <a:tab pos="2916238" algn="l"/>
                <a:tab pos="4795838" algn="l"/>
                <a:tab pos="4916488" algn="l"/>
                <a:tab pos="6807200" algn="l"/>
              </a:tabLst>
            </a:pPr>
            <a:r>
              <a:rPr lang="en-US" sz="3600" dirty="0">
                <a:latin typeface="Arial" panose="020B0604020202020204" pitchFamily="34" charset="0"/>
                <a:cs typeface="Arial" panose="020B0604020202020204" pitchFamily="34" charset="0"/>
              </a:rPr>
              <a:t>About 85 kg</a:t>
            </a:r>
            <a:r>
              <a:rPr lang="en-US" sz="3600" dirty="0" smtClean="0">
                <a:solidFill>
                  <a:srgbClr val="C00000"/>
                </a:solidFill>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 d. </a:t>
            </a:r>
            <a:r>
              <a:rPr lang="en-US" sz="3600" dirty="0">
                <a:latin typeface="Arial" panose="020B0604020202020204" pitchFamily="34" charset="0"/>
                <a:cs typeface="Arial" panose="020B0604020202020204" pitchFamily="34" charset="0"/>
              </a:rPr>
              <a:t>About 163cm</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9712" y="1844824"/>
            <a:ext cx="4949848" cy="4173405"/>
          </a:xfrm>
          <a:prstGeom prst="rect">
            <a:avLst/>
          </a:prstGeom>
        </p:spPr>
      </p:pic>
    </p:spTree>
    <p:extLst>
      <p:ext uri="{BB962C8B-B14F-4D97-AF65-F5344CB8AC3E}">
        <p14:creationId xmlns:p14="http://schemas.microsoft.com/office/powerpoint/2010/main" val="3276811516"/>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3.4 – Line of Best Fit</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570756"/>
          </a:xfrm>
          <a:prstGeom prst="rect">
            <a:avLst/>
          </a:prstGeom>
        </p:spPr>
        <p:txBody>
          <a:bodyPr wrap="square">
            <a:spAutoFit/>
          </a:bodyPr>
          <a:lstStyle/>
          <a:p>
            <a:pPr marL="742950" indent="-742950">
              <a:buClr>
                <a:srgbClr val="C00000"/>
              </a:buClr>
              <a:buFont typeface="+mj-lt"/>
              <a:buAutoNum type="arabicPeriod" startAt="4"/>
              <a:tabLst>
                <a:tab pos="2916238" algn="l"/>
                <a:tab pos="5029200" algn="l"/>
                <a:tab pos="6807200" algn="l"/>
              </a:tabLst>
            </a:pP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endParaRPr lang="en-US" sz="3600" dirty="0" smtClean="0">
              <a:solidFill>
                <a:srgbClr val="C00000"/>
              </a:solidFill>
              <a:latin typeface="Arial" panose="020B0604020202020204" pitchFamily="34" charset="0"/>
              <a:cs typeface="Arial" panose="020B0604020202020204" pitchFamily="34" charset="0"/>
            </a:endParaRPr>
          </a:p>
          <a:p>
            <a:pPr marL="1200150" lvl="1" indent="-742950">
              <a:buClr>
                <a:srgbClr val="C00000"/>
              </a:buClr>
              <a:buFont typeface="+mj-lt"/>
              <a:buAutoNum type="alphaLcPeriod"/>
              <a:tabLst>
                <a:tab pos="2916238" algn="l"/>
                <a:tab pos="4795838" algn="l"/>
                <a:tab pos="4916488" algn="l"/>
                <a:tab pos="6807200" algn="l"/>
              </a:tabLst>
            </a:pPr>
            <a:r>
              <a:rPr lang="en-US" sz="3600" dirty="0">
                <a:latin typeface="Arial" panose="020B0604020202020204" pitchFamily="34" charset="0"/>
                <a:cs typeface="Arial" panose="020B0604020202020204" pitchFamily="34" charset="0"/>
              </a:rPr>
              <a:t>About </a:t>
            </a:r>
            <a:r>
              <a:rPr lang="en-US" sz="3600" dirty="0" smtClean="0">
                <a:latin typeface="Arial" panose="020B0604020202020204" pitchFamily="34" charset="0"/>
                <a:cs typeface="Arial" panose="020B0604020202020204" pitchFamily="34" charset="0"/>
              </a:rPr>
              <a:t>349</a:t>
            </a:r>
            <a:r>
              <a:rPr lang="en-US" sz="3600" baseline="30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K</a:t>
            </a:r>
            <a:r>
              <a:rPr lang="en-US" sz="3600" dirty="0" smtClean="0">
                <a:solidFill>
                  <a:srgbClr val="C00000"/>
                </a:solidFill>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 d. </a:t>
            </a:r>
            <a:r>
              <a:rPr lang="en-US" sz="3600" dirty="0">
                <a:latin typeface="Arial" panose="020B0604020202020204" pitchFamily="34" charset="0"/>
                <a:cs typeface="Arial" panose="020B0604020202020204" pitchFamily="34" charset="0"/>
              </a:rPr>
              <a:t>About </a:t>
            </a:r>
            <a:r>
              <a:rPr lang="en-US" sz="3600" dirty="0" smtClean="0">
                <a:latin typeface="Arial" panose="020B0604020202020204" pitchFamily="34" charset="0"/>
                <a:cs typeface="Arial" panose="020B0604020202020204" pitchFamily="34" charset="0"/>
              </a:rPr>
              <a:t>1.7 </a:t>
            </a:r>
            <a:r>
              <a:rPr lang="en-US" sz="3600" dirty="0" err="1" smtClean="0">
                <a:latin typeface="Arial" panose="020B0604020202020204" pitchFamily="34" charset="0"/>
                <a:cs typeface="Arial" panose="020B0604020202020204" pitchFamily="34" charset="0"/>
              </a:rPr>
              <a:t>atm</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584" y="1269481"/>
            <a:ext cx="5453822" cy="4847844"/>
          </a:xfrm>
          <a:prstGeom prst="rect">
            <a:avLst/>
          </a:prstGeom>
        </p:spPr>
      </p:pic>
    </p:spTree>
    <p:extLst>
      <p:ext uri="{BB962C8B-B14F-4D97-AF65-F5344CB8AC3E}">
        <p14:creationId xmlns:p14="http://schemas.microsoft.com/office/powerpoint/2010/main" val="2231449153"/>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3 -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631</a:t>
            </a:r>
            <a:endParaRPr lang="en-GB" sz="1400" b="1" dirty="0">
              <a:latin typeface="Calibri" panose="020F0502020204030204" pitchFamily="34" charset="0"/>
            </a:endParaRPr>
          </a:p>
        </p:txBody>
      </p:sp>
      <p:sp>
        <p:nvSpPr>
          <p:cNvPr id="3" name="Rectangle 2"/>
          <p:cNvSpPr/>
          <p:nvPr/>
        </p:nvSpPr>
        <p:spPr>
          <a:xfrm>
            <a:off x="251520" y="1196752"/>
            <a:ext cx="8568952" cy="5632311"/>
          </a:xfrm>
          <a:prstGeom prst="rect">
            <a:avLst/>
          </a:prstGeom>
        </p:spPr>
        <p:txBody>
          <a:bodyPr wrap="square">
            <a:spAutoFit/>
          </a:bodyPr>
          <a:lstStyle/>
          <a:p>
            <a:pPr marL="514350" indent="-514350">
              <a:buClr>
                <a:srgbClr val="C00000"/>
              </a:buClr>
              <a:buFont typeface="+mj-lt"/>
              <a:buAutoNum type="arabicPeriod" startAt="5"/>
              <a:tabLst>
                <a:tab pos="2913063" algn="l"/>
                <a:tab pos="4978400" algn="l"/>
                <a:tab pos="64516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a:solidFill>
                  <a:srgbClr val="FF0000"/>
                </a:solidFill>
                <a:latin typeface="Arial" panose="020B0604020202020204" pitchFamily="34" charset="0"/>
                <a:cs typeface="Arial" panose="020B0604020202020204" pitchFamily="34" charset="0"/>
              </a:rPr>
              <a:t> </a:t>
            </a:r>
            <a:r>
              <a:rPr lang="fr-FR" sz="3000" dirty="0" smtClean="0">
                <a:latin typeface="Arial" panose="020B0604020202020204" pitchFamily="34" charset="0"/>
                <a:cs typeface="Arial" panose="020B0604020202020204" pitchFamily="34" charset="0"/>
              </a:rPr>
              <a:t>10</a:t>
            </a:r>
            <a:r>
              <a:rPr lang="fr-FR" sz="3000" dirty="0">
                <a:latin typeface="Arial" panose="020B0604020202020204" pitchFamily="34" charset="0"/>
                <a:cs typeface="Arial" panose="020B0604020202020204" pitchFamily="34" charset="0"/>
              </a:rPr>
              <a:t>% </a:t>
            </a:r>
            <a:r>
              <a:rPr lang="fr-FR" sz="3000" dirty="0" smtClean="0">
                <a:latin typeface="Arial" panose="020B0604020202020204" pitchFamily="34" charset="0"/>
                <a:cs typeface="Arial" panose="020B0604020202020204" pitchFamily="34" charset="0"/>
              </a:rPr>
              <a:t>	</a:t>
            </a:r>
            <a:r>
              <a:rPr lang="fr-FR" sz="3000" dirty="0" smtClean="0">
                <a:solidFill>
                  <a:srgbClr val="C00000"/>
                </a:solidFill>
                <a:latin typeface="Arial" panose="020B0604020202020204" pitchFamily="34" charset="0"/>
                <a:cs typeface="Arial" panose="020B0604020202020204" pitchFamily="34" charset="0"/>
              </a:rPr>
              <a:t>b.</a:t>
            </a:r>
            <a:r>
              <a:rPr lang="fr-FR" sz="3000" dirty="0" smtClean="0">
                <a:latin typeface="Arial" panose="020B0604020202020204" pitchFamily="34" charset="0"/>
                <a:cs typeface="Arial" panose="020B0604020202020204" pitchFamily="34" charset="0"/>
              </a:rPr>
              <a:t> </a:t>
            </a:r>
            <a:r>
              <a:rPr lang="fr-FR" sz="3000" dirty="0">
                <a:latin typeface="Arial" panose="020B0604020202020204" pitchFamily="34" charset="0"/>
                <a:cs typeface="Arial" panose="020B0604020202020204" pitchFamily="34" charset="0"/>
              </a:rPr>
              <a:t>20%</a:t>
            </a:r>
          </a:p>
          <a:p>
            <a:pPr marL="965200" lvl="1" indent="-457200">
              <a:buClr>
                <a:srgbClr val="C00000"/>
              </a:buClr>
              <a:buFont typeface="+mj-lt"/>
              <a:buAutoNum type="alphaLcPeriod" startAt="3"/>
              <a:tabLst>
                <a:tab pos="2913063" algn="l"/>
                <a:tab pos="4978400" algn="l"/>
                <a:tab pos="6451600" algn="l"/>
              </a:tabLst>
            </a:pPr>
            <a:r>
              <a:rPr lang="fr-FR" sz="3000" dirty="0" smtClean="0">
                <a:solidFill>
                  <a:srgbClr val="C00000"/>
                </a:solidFill>
                <a:latin typeface="Arial" panose="020B0604020202020204" pitchFamily="34" charset="0"/>
                <a:cs typeface="Arial" panose="020B0604020202020204" pitchFamily="34" charset="0"/>
              </a:rPr>
              <a:t>i.</a:t>
            </a:r>
            <a:r>
              <a:rPr lang="fr-FR" sz="3000" dirty="0" smtClean="0">
                <a:latin typeface="Arial" panose="020B0604020202020204" pitchFamily="34" charset="0"/>
                <a:cs typeface="Arial" panose="020B0604020202020204" pitchFamily="34" charset="0"/>
              </a:rPr>
              <a:t> </a:t>
            </a:r>
            <a:r>
              <a:rPr lang="fr-FR" sz="3000" dirty="0">
                <a:latin typeface="Arial" panose="020B0604020202020204" pitchFamily="34" charset="0"/>
                <a:cs typeface="Arial" panose="020B0604020202020204" pitchFamily="34" charset="0"/>
              </a:rPr>
              <a:t>CT </a:t>
            </a:r>
            <a:r>
              <a:rPr lang="fr-FR" sz="3000" dirty="0" smtClean="0">
                <a:latin typeface="Arial" panose="020B0604020202020204" pitchFamily="34" charset="0"/>
                <a:cs typeface="Arial" panose="020B0604020202020204" pitchFamily="34" charset="0"/>
              </a:rPr>
              <a:t>	</a:t>
            </a:r>
            <a:r>
              <a:rPr lang="fr-FR" sz="3000" dirty="0" smtClean="0">
                <a:solidFill>
                  <a:srgbClr val="C00000"/>
                </a:solidFill>
                <a:latin typeface="Arial" panose="020B0604020202020204" pitchFamily="34" charset="0"/>
                <a:cs typeface="Arial" panose="020B0604020202020204" pitchFamily="34" charset="0"/>
              </a:rPr>
              <a:t>ii.</a:t>
            </a:r>
            <a:r>
              <a:rPr lang="fr-FR" sz="3000" dirty="0" smtClean="0">
                <a:latin typeface="Arial" panose="020B0604020202020204" pitchFamily="34" charset="0"/>
                <a:cs typeface="Arial" panose="020B0604020202020204" pitchFamily="34" charset="0"/>
              </a:rPr>
              <a:t> </a:t>
            </a:r>
            <a:r>
              <a:rPr lang="fr-FR" sz="3000" dirty="0">
                <a:latin typeface="Arial" panose="020B0604020202020204" pitchFamily="34" charset="0"/>
                <a:cs typeface="Arial" panose="020B0604020202020204" pitchFamily="34" charset="0"/>
              </a:rPr>
              <a:t>T </a:t>
            </a:r>
            <a:r>
              <a:rPr lang="fr-FR" sz="3000" dirty="0" smtClean="0">
                <a:latin typeface="Arial" panose="020B0604020202020204" pitchFamily="34" charset="0"/>
                <a:cs typeface="Arial" panose="020B0604020202020204" pitchFamily="34" charset="0"/>
              </a:rPr>
              <a:t>	</a:t>
            </a:r>
            <a:r>
              <a:rPr lang="fr-FR" sz="3000" dirty="0" smtClean="0">
                <a:solidFill>
                  <a:srgbClr val="C00000"/>
                </a:solidFill>
                <a:latin typeface="Arial" panose="020B0604020202020204" pitchFamily="34" charset="0"/>
                <a:cs typeface="Arial" panose="020B0604020202020204" pitchFamily="34" charset="0"/>
              </a:rPr>
              <a:t>iii.</a:t>
            </a:r>
            <a:r>
              <a:rPr lang="fr-FR" sz="3000" dirty="0" smtClean="0">
                <a:latin typeface="Arial" panose="020B0604020202020204" pitchFamily="34" charset="0"/>
                <a:cs typeface="Arial" panose="020B0604020202020204" pitchFamily="34" charset="0"/>
              </a:rPr>
              <a:t> T</a:t>
            </a:r>
          </a:p>
          <a:p>
            <a:pPr marL="508000" indent="-457200">
              <a:buClr>
                <a:srgbClr val="C00000"/>
              </a:buClr>
              <a:buFont typeface="+mj-lt"/>
              <a:buAutoNum type="arabicPeriod" startAt="5"/>
              <a:tabLst>
                <a:tab pos="2913063" algn="l"/>
                <a:tab pos="4978400" algn="l"/>
                <a:tab pos="6451600" algn="l"/>
              </a:tabLst>
            </a:pPr>
            <a:r>
              <a:rPr lang="fr-FR" sz="3000" dirty="0">
                <a:latin typeface="Arial" panose="020B0604020202020204" pitchFamily="34" charset="0"/>
                <a:cs typeface="Arial" panose="020B0604020202020204" pitchFamily="34" charset="0"/>
              </a:rPr>
              <a:t> </a:t>
            </a:r>
            <a:r>
              <a:rPr lang="fr-FR" sz="3000" dirty="0" smtClean="0">
                <a:latin typeface="Arial" panose="020B0604020202020204" pitchFamily="34" charset="0"/>
                <a:cs typeface="Arial" panose="020B0604020202020204" pitchFamily="34" charset="0"/>
              </a:rPr>
              <a:t/>
            </a:r>
            <a:br>
              <a:rPr lang="fr-FR" sz="3000" dirty="0" smtClean="0">
                <a:latin typeface="Arial" panose="020B0604020202020204" pitchFamily="34" charset="0"/>
                <a:cs typeface="Arial" panose="020B0604020202020204" pitchFamily="34" charset="0"/>
              </a:rPr>
            </a:br>
            <a:r>
              <a:rPr lang="fr-FR" sz="3000" dirty="0" smtClean="0">
                <a:latin typeface="Arial" panose="020B0604020202020204" pitchFamily="34" charset="0"/>
                <a:cs typeface="Arial" panose="020B0604020202020204" pitchFamily="34" charset="0"/>
              </a:rPr>
              <a:t/>
            </a:r>
            <a:br>
              <a:rPr lang="fr-FR" sz="3000" dirty="0" smtClean="0">
                <a:latin typeface="Arial" panose="020B0604020202020204" pitchFamily="34" charset="0"/>
                <a:cs typeface="Arial" panose="020B0604020202020204" pitchFamily="34" charset="0"/>
              </a:rPr>
            </a:br>
            <a:r>
              <a:rPr lang="fr-FR" sz="3000" dirty="0" smtClean="0">
                <a:latin typeface="Arial" panose="020B0604020202020204" pitchFamily="34" charset="0"/>
                <a:cs typeface="Arial" panose="020B0604020202020204" pitchFamily="34" charset="0"/>
              </a:rPr>
              <a:t/>
            </a:r>
            <a:br>
              <a:rPr lang="fr-FR" sz="3000" dirty="0" smtClean="0">
                <a:latin typeface="Arial" panose="020B0604020202020204" pitchFamily="34" charset="0"/>
                <a:cs typeface="Arial" panose="020B0604020202020204" pitchFamily="34" charset="0"/>
              </a:rPr>
            </a:br>
            <a:r>
              <a:rPr lang="fr-FR" sz="3000" dirty="0" smtClean="0">
                <a:latin typeface="Arial" panose="020B0604020202020204" pitchFamily="34" charset="0"/>
                <a:cs typeface="Arial" panose="020B0604020202020204" pitchFamily="34" charset="0"/>
              </a:rPr>
              <a:t/>
            </a:r>
            <a:br>
              <a:rPr lang="fr-FR" sz="3000" dirty="0" smtClean="0">
                <a:latin typeface="Arial" panose="020B0604020202020204" pitchFamily="34" charset="0"/>
                <a:cs typeface="Arial" panose="020B0604020202020204" pitchFamily="34" charset="0"/>
              </a:rPr>
            </a:br>
            <a:r>
              <a:rPr lang="fr-FR" sz="3000" dirty="0" smtClean="0">
                <a:latin typeface="Arial" panose="020B0604020202020204" pitchFamily="34" charset="0"/>
                <a:cs typeface="Arial" panose="020B0604020202020204" pitchFamily="34" charset="0"/>
              </a:rPr>
              <a:t/>
            </a:r>
            <a:br>
              <a:rPr lang="fr-FR" sz="3000" dirty="0" smtClean="0">
                <a:latin typeface="Arial" panose="020B0604020202020204" pitchFamily="34" charset="0"/>
                <a:cs typeface="Arial" panose="020B0604020202020204" pitchFamily="34" charset="0"/>
              </a:rPr>
            </a:br>
            <a:endParaRPr lang="fr-FR" sz="3000" dirty="0" smtClean="0">
              <a:latin typeface="Arial" panose="020B0604020202020204" pitchFamily="34" charset="0"/>
              <a:cs typeface="Arial" panose="020B0604020202020204" pitchFamily="34" charset="0"/>
            </a:endParaRPr>
          </a:p>
          <a:p>
            <a:pPr marL="508000" indent="-457200">
              <a:buClr>
                <a:srgbClr val="C00000"/>
              </a:buClr>
              <a:buFont typeface="+mj-lt"/>
              <a:buAutoNum type="arabicPeriod" startAt="5"/>
              <a:tabLst>
                <a:tab pos="2913063" algn="l"/>
                <a:tab pos="4978400" algn="l"/>
                <a:tab pos="64516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10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5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March and June</a:t>
            </a:r>
          </a:p>
          <a:p>
            <a:pPr marL="914400" lvl="1" indent="-406400">
              <a:buClr>
                <a:srgbClr val="C00000"/>
              </a:buClr>
              <a:buFont typeface="+mj-lt"/>
              <a:buAutoNum type="alphaLcPeriod" startAt="4"/>
              <a:tabLst>
                <a:tab pos="2913063" algn="l"/>
                <a:tab pos="4978400" algn="l"/>
                <a:tab pos="6451600" algn="l"/>
              </a:tabLst>
            </a:pPr>
            <a:r>
              <a:rPr lang="en-US" sz="3000" dirty="0" smtClean="0">
                <a:latin typeface="Arial" panose="020B0604020202020204" pitchFamily="34" charset="0"/>
                <a:cs typeface="Arial" panose="020B0604020202020204" pitchFamily="34" charset="0"/>
              </a:rPr>
              <a:t>January 	</a:t>
            </a:r>
            <a:r>
              <a:rPr lang="en-US" sz="3000" dirty="0" smtClean="0">
                <a:solidFill>
                  <a:srgbClr val="C00000"/>
                </a:solidFill>
                <a:latin typeface="Arial" panose="020B0604020202020204" pitchFamily="34" charset="0"/>
                <a:cs typeface="Arial" panose="020B0604020202020204" pitchFamily="34" charset="0"/>
              </a:rPr>
              <a:t>e.</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May </a:t>
            </a:r>
            <a:r>
              <a:rPr lang="en-US" sz="3000" dirty="0" smtClean="0">
                <a:latin typeface="Arial" panose="020B0604020202020204" pitchFamily="34" charset="0"/>
                <a:cs typeface="Arial" panose="020B0604020202020204" pitchFamily="34" charset="0"/>
              </a:rPr>
              <a:t>	</a:t>
            </a:r>
          </a:p>
          <a:p>
            <a:pPr marL="914400" lvl="1" indent="-406400">
              <a:buClr>
                <a:srgbClr val="C00000"/>
              </a:buClr>
              <a:buFont typeface="+mj-lt"/>
              <a:buAutoNum type="alphaLcPeriod" startAt="6"/>
              <a:tabLst>
                <a:tab pos="2913063" algn="l"/>
                <a:tab pos="4978400" algn="l"/>
                <a:tab pos="6451600" algn="l"/>
              </a:tabLst>
            </a:pPr>
            <a:r>
              <a:rPr lang="en-US" sz="3000" dirty="0" smtClean="0">
                <a:latin typeface="Arial" panose="020B0604020202020204" pitchFamily="34" charset="0"/>
                <a:cs typeface="Arial" panose="020B0604020202020204" pitchFamily="34" charset="0"/>
              </a:rPr>
              <a:t>Boys </a:t>
            </a:r>
            <a:r>
              <a:rPr lang="en-US" sz="3000" dirty="0">
                <a:latin typeface="Arial" panose="020B0604020202020204" pitchFamily="34" charset="0"/>
                <a:cs typeface="Arial" panose="020B0604020202020204" pitchFamily="34" charset="0"/>
              </a:rPr>
              <a:t>given 6 more detentions than girls (133 versus 127).</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87624" y="2204864"/>
            <a:ext cx="4196266" cy="2664296"/>
          </a:xfrm>
          <a:prstGeom prst="rect">
            <a:avLst/>
          </a:prstGeom>
        </p:spPr>
      </p:pic>
    </p:spTree>
    <p:extLst>
      <p:ext uri="{BB962C8B-B14F-4D97-AF65-F5344CB8AC3E}">
        <p14:creationId xmlns:p14="http://schemas.microsoft.com/office/powerpoint/2010/main" val="1083876367"/>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3.4 – Line of Best Fit</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509200"/>
          </a:xfrm>
          <a:prstGeom prst="rect">
            <a:avLst/>
          </a:prstGeom>
        </p:spPr>
        <p:txBody>
          <a:bodyPr wrap="square">
            <a:spAutoFit/>
          </a:bodyPr>
          <a:lstStyle/>
          <a:p>
            <a:pPr marL="742950" indent="-742950">
              <a:buClr>
                <a:srgbClr val="C00000"/>
              </a:buClr>
              <a:buFont typeface="+mj-lt"/>
              <a:buAutoNum type="arabicPeriod" startAt="5"/>
              <a:tabLst>
                <a:tab pos="2916238" algn="l"/>
                <a:tab pos="5029200" algn="l"/>
                <a:tab pos="6807200" algn="l"/>
              </a:tabLst>
            </a:pP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endParaRPr lang="en-US" sz="3200" dirty="0" smtClean="0">
              <a:solidFill>
                <a:srgbClr val="C00000"/>
              </a:solidFill>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4175125" algn="l"/>
                <a:tab pos="6807200" algn="l"/>
              </a:tabLst>
            </a:pPr>
            <a:r>
              <a:rPr lang="en-US" sz="3200" dirty="0" err="1" smtClean="0">
                <a:solidFill>
                  <a:srgbClr val="C00000"/>
                </a:solidFill>
                <a:latin typeface="Arial" panose="020B0604020202020204" pitchFamily="34" charset="0"/>
                <a:cs typeface="Arial" panose="020B0604020202020204" pitchFamily="34" charset="0"/>
              </a:rPr>
              <a:t>i</a:t>
            </a:r>
            <a:r>
              <a:rPr lang="en-US" sz="3200" dirty="0" smtClean="0">
                <a:solidFill>
                  <a:srgbClr val="C00000"/>
                </a:solidFill>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About </a:t>
            </a:r>
            <a:r>
              <a:rPr lang="en-US" sz="3200" dirty="0">
                <a:latin typeface="Arial" panose="020B0604020202020204" pitchFamily="34" charset="0"/>
                <a:cs typeface="Arial" panose="020B0604020202020204" pitchFamily="34" charset="0"/>
              </a:rPr>
              <a:t>9.5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ii.</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About 168cm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iii.</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About 185cm </a:t>
            </a:r>
            <a:endParaRPr lang="en-US" sz="3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3605213" algn="l"/>
                <a:tab pos="6807200" algn="l"/>
              </a:tabLst>
            </a:pPr>
            <a:r>
              <a:rPr lang="en-US" sz="3200" b="1" dirty="0" smtClean="0">
                <a:latin typeface="Arial" panose="020B0604020202020204" pitchFamily="34" charset="0"/>
                <a:cs typeface="Arial" panose="020B0604020202020204" pitchFamily="34" charset="0"/>
              </a:rPr>
              <a:t>iii</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is the least reliable because it lies outside the range of the data points.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9592" y="1268760"/>
            <a:ext cx="5328592" cy="3456384"/>
          </a:xfrm>
          <a:prstGeom prst="rect">
            <a:avLst/>
          </a:prstGeom>
        </p:spPr>
      </p:pic>
    </p:spTree>
    <p:extLst>
      <p:ext uri="{BB962C8B-B14F-4D97-AF65-F5344CB8AC3E}">
        <p14:creationId xmlns:p14="http://schemas.microsoft.com/office/powerpoint/2010/main" val="2171592145"/>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3.4 – Line of Best Fit</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634</a:t>
            </a:r>
            <a:endParaRPr lang="en-GB" sz="1400" b="1" dirty="0">
              <a:latin typeface="Calibri" panose="020F0502020204030204" pitchFamily="34" charset="0"/>
            </a:endParaRPr>
          </a:p>
        </p:txBody>
      </p:sp>
      <p:sp>
        <p:nvSpPr>
          <p:cNvPr id="3" name="Rectangle 2"/>
          <p:cNvSpPr/>
          <p:nvPr/>
        </p:nvSpPr>
        <p:spPr>
          <a:xfrm>
            <a:off x="251520" y="1196752"/>
            <a:ext cx="8496944" cy="5632311"/>
          </a:xfrm>
          <a:prstGeom prst="rect">
            <a:avLst/>
          </a:prstGeom>
        </p:spPr>
        <p:txBody>
          <a:bodyPr wrap="square">
            <a:spAutoFit/>
          </a:bodyPr>
          <a:lstStyle/>
          <a:p>
            <a:pPr marL="465138" indent="-465138">
              <a:buClr>
                <a:srgbClr val="C00000"/>
              </a:buClr>
              <a:buFont typeface="+mj-lt"/>
              <a:buAutoNum type="arabicPeriod" startAt="6"/>
              <a:tabLst>
                <a:tab pos="2916238" algn="l"/>
                <a:tab pos="5029200" algn="l"/>
                <a:tab pos="68072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Jack </a:t>
            </a:r>
            <a:r>
              <a:rPr lang="en-US" sz="2400" dirty="0">
                <a:latin typeface="Arial" panose="020B0604020202020204" pitchFamily="34" charset="0"/>
                <a:cs typeface="Arial" panose="020B0604020202020204" pitchFamily="34" charset="0"/>
              </a:rPr>
              <a:t>2.9 </a:t>
            </a:r>
            <a:r>
              <a:rPr lang="en-US" sz="2400" dirty="0" smtClean="0">
                <a:latin typeface="Arial" panose="020B0604020202020204" pitchFamily="34" charset="0"/>
                <a:cs typeface="Arial" panose="020B0604020202020204" pitchFamily="34" charset="0"/>
              </a:rPr>
              <a:t>and </a:t>
            </a:r>
            <a:r>
              <a:rPr lang="en-US" sz="2400" dirty="0">
                <a:latin typeface="Arial" panose="020B0604020202020204" pitchFamily="34" charset="0"/>
                <a:cs typeface="Arial" panose="020B0604020202020204" pitchFamily="34" charset="0"/>
              </a:rPr>
              <a:t>Joe </a:t>
            </a:r>
            <a:r>
              <a:rPr lang="en-US" sz="2400" dirty="0" smtClean="0">
                <a:latin typeface="Arial" panose="020B0604020202020204" pitchFamily="34" charset="0"/>
                <a:cs typeface="Arial" panose="020B0604020202020204" pitchFamily="34" charset="0"/>
              </a:rPr>
              <a:t>2.3</a:t>
            </a:r>
          </a:p>
          <a:p>
            <a:pPr marL="862013" lvl="1" indent="-396875">
              <a:buClr>
                <a:srgbClr val="C00000"/>
              </a:buClr>
              <a:buFont typeface="+mj-lt"/>
              <a:buAutoNum type="alphaLcPeriod" startAt="2"/>
              <a:tabLst>
                <a:tab pos="2916238" algn="l"/>
                <a:tab pos="5029200" algn="l"/>
                <a:tab pos="6807200" algn="l"/>
              </a:tabLst>
            </a:pPr>
            <a:r>
              <a:rPr lang="en-US" sz="2400" dirty="0" smtClean="0">
                <a:latin typeface="Arial" panose="020B0604020202020204" pitchFamily="34" charset="0"/>
                <a:cs typeface="Arial" panose="020B0604020202020204" pitchFamily="34" charset="0"/>
              </a:rPr>
              <a:t>Jack’s </a:t>
            </a:r>
            <a:r>
              <a:rPr lang="en-US" sz="2400" dirty="0">
                <a:latin typeface="Arial" panose="020B0604020202020204" pitchFamily="34" charset="0"/>
                <a:cs typeface="Arial" panose="020B0604020202020204" pitchFamily="34" charset="0"/>
              </a:rPr>
              <a:t>estimate is more reliable. He uses more points and the points on his diagram are much closer to the </a:t>
            </a:r>
            <a:r>
              <a:rPr lang="en-US" sz="2400" dirty="0" smtClean="0">
                <a:latin typeface="Arial" panose="020B0604020202020204" pitchFamily="34" charset="0"/>
                <a:cs typeface="Arial" panose="020B0604020202020204" pitchFamily="34" charset="0"/>
              </a:rPr>
              <a:t>line </a:t>
            </a:r>
            <a:r>
              <a:rPr lang="en-US" sz="2400" dirty="0">
                <a:latin typeface="Arial" panose="020B0604020202020204" pitchFamily="34" charset="0"/>
                <a:cs typeface="Arial" panose="020B0604020202020204" pitchFamily="34" charset="0"/>
              </a:rPr>
              <a:t>of best fit</a:t>
            </a:r>
            <a:r>
              <a:rPr lang="en-US" sz="2400" dirty="0" smtClean="0">
                <a:latin typeface="Arial" panose="020B0604020202020204" pitchFamily="34" charset="0"/>
                <a:cs typeface="Arial" panose="020B0604020202020204" pitchFamily="34" charset="0"/>
              </a:rPr>
              <a:t>.</a:t>
            </a:r>
          </a:p>
          <a:p>
            <a:pPr marL="465138" indent="-465138">
              <a:buClr>
                <a:srgbClr val="C00000"/>
              </a:buClr>
              <a:buFont typeface="+mj-lt"/>
              <a:buAutoNum type="arabicPeriod" startAt="6"/>
              <a:tabLst>
                <a:tab pos="2916238" algn="l"/>
                <a:tab pos="5029200" algn="l"/>
                <a:tab pos="6807200" algn="l"/>
              </a:tabLst>
            </a:pPr>
            <a:r>
              <a:rPr lang="en-US" sz="2400" dirty="0" smtClean="0">
                <a:solidFill>
                  <a:srgbClr val="C00000"/>
                </a:solidFill>
                <a:latin typeface="Arial" panose="020B0604020202020204" pitchFamily="34" charset="0"/>
                <a:cs typeface="Arial" panose="020B0604020202020204" pitchFamily="34" charset="0"/>
              </a:rPr>
              <a:t>a.</a:t>
            </a:r>
          </a:p>
          <a:p>
            <a:pPr marL="862013" lvl="1" indent="-396875">
              <a:buClr>
                <a:srgbClr val="C00000"/>
              </a:buClr>
              <a:buFont typeface="+mj-lt"/>
              <a:buAutoNum type="alphaLcPeriod" startAt="2"/>
              <a:tabLst>
                <a:tab pos="2916238" algn="l"/>
                <a:tab pos="5029200" algn="l"/>
                <a:tab pos="680720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last point does not fit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into </a:t>
            </a:r>
            <a:r>
              <a:rPr lang="en-US" sz="2400" dirty="0">
                <a:latin typeface="Arial" panose="020B0604020202020204" pitchFamily="34" charset="0"/>
                <a:cs typeface="Arial" panose="020B0604020202020204" pitchFamily="34" charset="0"/>
              </a:rPr>
              <a:t>the pattern of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other </a:t>
            </a:r>
            <a:r>
              <a:rPr lang="en-US" sz="2400" dirty="0">
                <a:latin typeface="Arial" panose="020B0604020202020204" pitchFamily="34" charset="0"/>
                <a:cs typeface="Arial" panose="020B0604020202020204" pitchFamily="34" charset="0"/>
              </a:rPr>
              <a:t>points. This might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be </a:t>
            </a:r>
            <a:r>
              <a:rPr lang="en-US" sz="2400" dirty="0">
                <a:latin typeface="Arial" panose="020B0604020202020204" pitchFamily="34" charset="0"/>
                <a:cs typeface="Arial" panose="020B0604020202020204" pitchFamily="34" charset="0"/>
              </a:rPr>
              <a:t>due to an experimental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misread </a:t>
            </a:r>
            <a:r>
              <a:rPr lang="en-US" sz="2400" dirty="0">
                <a:latin typeface="Arial" panose="020B0604020202020204" pitchFamily="34" charset="0"/>
                <a:cs typeface="Arial" panose="020B0604020202020204" pitchFamily="34" charset="0"/>
              </a:rPr>
              <a:t>or even a change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behaviour of the elastic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when </a:t>
            </a:r>
            <a:r>
              <a:rPr lang="en-US" sz="2400" dirty="0">
                <a:latin typeface="Arial" panose="020B0604020202020204" pitchFamily="34" charset="0"/>
                <a:cs typeface="Arial" panose="020B0604020202020204" pitchFamily="34" charset="0"/>
              </a:rPr>
              <a:t>it is subject to a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larger </a:t>
            </a:r>
            <a:r>
              <a:rPr lang="en-US" sz="2400" dirty="0">
                <a:latin typeface="Arial" panose="020B0604020202020204" pitchFamily="34" charset="0"/>
                <a:cs typeface="Arial" panose="020B0604020202020204" pitchFamily="34" charset="0"/>
              </a:rPr>
              <a:t>weight, </a:t>
            </a:r>
            <a:endParaRPr lang="en-US" sz="2400" dirty="0" smtClean="0">
              <a:latin typeface="Arial" panose="020B0604020202020204" pitchFamily="34" charset="0"/>
              <a:cs typeface="Arial" panose="020B0604020202020204" pitchFamily="34" charset="0"/>
            </a:endParaRPr>
          </a:p>
          <a:p>
            <a:pPr marL="862013" lvl="1" indent="-396875">
              <a:buClr>
                <a:srgbClr val="C00000"/>
              </a:buClr>
              <a:buFont typeface="+mj-lt"/>
              <a:buAutoNum type="alphaLcPeriod" startAt="4"/>
              <a:tabLst>
                <a:tab pos="2916238" algn="l"/>
                <a:tab pos="5029200" algn="l"/>
                <a:tab pos="6807200" algn="l"/>
              </a:tabLst>
            </a:pPr>
            <a:r>
              <a:rPr lang="en-US" sz="2400" dirty="0" smtClean="0">
                <a:latin typeface="Arial" panose="020B0604020202020204" pitchFamily="34" charset="0"/>
                <a:cs typeface="Arial" panose="020B0604020202020204" pitchFamily="34" charset="0"/>
              </a:rPr>
              <a:t>About </a:t>
            </a:r>
            <a:r>
              <a:rPr lang="en-US" sz="2400" dirty="0">
                <a:latin typeface="Arial" panose="020B0604020202020204" pitchFamily="34" charset="0"/>
                <a:cs typeface="Arial" panose="020B0604020202020204" pitchFamily="34" charset="0"/>
              </a:rPr>
              <a:t>26 cm </a:t>
            </a:r>
            <a:endParaRPr lang="en-US" sz="2400" dirty="0" smtClean="0">
              <a:latin typeface="Arial" panose="020B0604020202020204" pitchFamily="34" charset="0"/>
              <a:cs typeface="Arial" panose="020B0604020202020204" pitchFamily="34" charset="0"/>
            </a:endParaRPr>
          </a:p>
          <a:p>
            <a:pPr marL="862013" lvl="1" indent="-396875">
              <a:buClr>
                <a:srgbClr val="C00000"/>
              </a:buClr>
              <a:buFont typeface="+mj-lt"/>
              <a:buAutoNum type="alphaLcPeriod" startAt="4"/>
              <a:tabLst>
                <a:tab pos="2916238" algn="l"/>
                <a:tab pos="5029200" algn="l"/>
                <a:tab pos="6807200" algn="l"/>
              </a:tabLst>
            </a:pPr>
            <a:r>
              <a:rPr lang="en-US" sz="2400" dirty="0" smtClean="0">
                <a:latin typeface="Arial" panose="020B0604020202020204" pitchFamily="34" charset="0"/>
                <a:cs typeface="Arial" panose="020B0604020202020204" pitchFamily="34" charset="0"/>
              </a:rPr>
              <a:t>About </a:t>
            </a:r>
            <a:r>
              <a:rPr lang="en-US" sz="2400" dirty="0">
                <a:latin typeface="Arial" panose="020B0604020202020204" pitchFamily="34" charset="0"/>
                <a:cs typeface="Arial" panose="020B0604020202020204" pitchFamily="34" charset="0"/>
              </a:rPr>
              <a:t>10 cm</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591" t="19551" r="15306" b="17450"/>
          <a:stretch/>
        </p:blipFill>
        <p:spPr>
          <a:xfrm>
            <a:off x="5004048" y="3140968"/>
            <a:ext cx="3816424" cy="3367433"/>
          </a:xfrm>
          <a:prstGeom prst="rect">
            <a:avLst/>
          </a:prstGeom>
        </p:spPr>
      </p:pic>
    </p:spTree>
    <p:extLst>
      <p:ext uri="{BB962C8B-B14F-4D97-AF65-F5344CB8AC3E}">
        <p14:creationId xmlns:p14="http://schemas.microsoft.com/office/powerpoint/2010/main" val="1561886617"/>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3.4 – Line of Best Fit</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p:sp>
        <p:nvSpPr>
          <p:cNvPr id="3" name="Rectangle 2"/>
          <p:cNvSpPr/>
          <p:nvPr/>
        </p:nvSpPr>
        <p:spPr>
          <a:xfrm>
            <a:off x="251520" y="1196752"/>
            <a:ext cx="8496944" cy="5262979"/>
          </a:xfrm>
          <a:prstGeom prst="rect">
            <a:avLst/>
          </a:prstGeom>
        </p:spPr>
        <p:txBody>
          <a:bodyPr wrap="square">
            <a:spAutoFit/>
          </a:bodyPr>
          <a:lstStyle/>
          <a:p>
            <a:pPr marL="465138" indent="-465138">
              <a:buClr>
                <a:srgbClr val="C00000"/>
              </a:buClr>
              <a:buFont typeface="+mj-lt"/>
              <a:buAutoNum type="arabicPeriod" startAt="8"/>
              <a:tabLst>
                <a:tab pos="2916238" algn="l"/>
                <a:tab pos="5029200" algn="l"/>
                <a:tab pos="6807200" algn="l"/>
              </a:tabLst>
            </a:pPr>
            <a:r>
              <a:rPr lang="en-US" sz="2400" dirty="0" smtClean="0">
                <a:solidFill>
                  <a:srgbClr val="C00000"/>
                </a:solidFill>
                <a:latin typeface="Arial" panose="020B0604020202020204" pitchFamily="34" charset="0"/>
                <a:cs typeface="Arial" panose="020B0604020202020204" pitchFamily="34" charset="0"/>
              </a:rPr>
              <a:t>a.</a:t>
            </a:r>
          </a:p>
          <a:p>
            <a:pPr marL="862013" lvl="1" indent="-396875">
              <a:buClr>
                <a:srgbClr val="C00000"/>
              </a:buClr>
              <a:buFont typeface="+mj-lt"/>
              <a:buAutoNum type="alphaLcPeriod" startAt="2"/>
              <a:tabLst>
                <a:tab pos="3657600" algn="l"/>
                <a:tab pos="5029200" algn="l"/>
                <a:tab pos="6807200" algn="l"/>
              </a:tabLst>
            </a:pPr>
            <a:r>
              <a:rPr lang="en-US" sz="2400" dirty="0" err="1" smtClean="0">
                <a:solidFill>
                  <a:srgbClr val="C00000"/>
                </a:solidFill>
                <a:latin typeface="Arial" panose="020B0604020202020204" pitchFamily="34" charset="0"/>
                <a:cs typeface="Arial" panose="020B0604020202020204" pitchFamily="34" charset="0"/>
              </a:rPr>
              <a:t>i</a:t>
            </a:r>
            <a:r>
              <a:rPr lang="en-US" sz="2400" dirty="0" smtClean="0">
                <a:solidFill>
                  <a:srgbClr val="C00000"/>
                </a:solidFill>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About </a:t>
            </a:r>
            <a:r>
              <a:rPr lang="en-US" sz="2400" dirty="0">
                <a:latin typeface="Arial" panose="020B0604020202020204" pitchFamily="34" charset="0"/>
                <a:cs typeface="Arial" panose="020B0604020202020204" pitchFamily="34" charset="0"/>
              </a:rPr>
              <a:t>53 kg </a:t>
            </a:r>
            <a:r>
              <a:rPr lang="en-US" sz="2400" dirty="0" smtClean="0">
                <a:latin typeface="Arial" panose="020B0604020202020204" pitchFamily="34" charset="0"/>
                <a:cs typeface="Arial" panose="020B0604020202020204" pitchFamily="34" charset="0"/>
              </a:rPr>
              <a:t>	</a:t>
            </a:r>
            <a:br>
              <a:rPr lang="en-US" sz="2400" dirty="0" smtClean="0">
                <a:latin typeface="Arial" panose="020B0604020202020204" pitchFamily="34" charset="0"/>
                <a:cs typeface="Arial" panose="020B0604020202020204" pitchFamily="34" charset="0"/>
              </a:rPr>
            </a:br>
            <a:r>
              <a:rPr lang="en-US" sz="2400" dirty="0" smtClean="0">
                <a:solidFill>
                  <a:srgbClr val="C00000"/>
                </a:solidFill>
                <a:latin typeface="Arial" panose="020B0604020202020204" pitchFamily="34" charset="0"/>
                <a:cs typeface="Arial" panose="020B0604020202020204" pitchFamily="34" charset="0"/>
              </a:rPr>
              <a:t>ii.</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About 81 kg </a:t>
            </a:r>
            <a:endParaRPr lang="en-US" sz="2400" dirty="0" smtClean="0">
              <a:latin typeface="Arial" panose="020B0604020202020204" pitchFamily="34" charset="0"/>
              <a:cs typeface="Arial" panose="020B0604020202020204" pitchFamily="34" charset="0"/>
            </a:endParaRPr>
          </a:p>
          <a:p>
            <a:pPr marL="862013" lvl="1" indent="-396875">
              <a:buClr>
                <a:srgbClr val="C00000"/>
              </a:buClr>
              <a:buFont typeface="+mj-lt"/>
              <a:buAutoNum type="alphaLcPeriod" startAt="2"/>
              <a:tabLst>
                <a:tab pos="3657600" algn="l"/>
                <a:tab pos="5029200" algn="l"/>
                <a:tab pos="6807200" algn="l"/>
              </a:tabLst>
            </a:pPr>
            <a:r>
              <a:rPr lang="en-US" sz="2400" b="1" dirty="0" err="1"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more reliable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because the </a:t>
            </a:r>
            <a:r>
              <a:rPr lang="en-US" sz="2400" dirty="0">
                <a:latin typeface="Arial" panose="020B0604020202020204" pitchFamily="34" charset="0"/>
                <a:cs typeface="Arial" panose="020B0604020202020204" pitchFamily="34" charset="0"/>
              </a:rPr>
              <a:t>age of 15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inside the </a:t>
            </a:r>
            <a:r>
              <a:rPr lang="en-US" sz="2400" dirty="0" smtClean="0">
                <a:latin typeface="Arial" panose="020B0604020202020204" pitchFamily="34" charset="0"/>
                <a:cs typeface="Arial" panose="020B0604020202020204" pitchFamily="34" charset="0"/>
              </a:rPr>
              <a:t>data points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whereas </a:t>
            </a:r>
            <a:r>
              <a:rPr lang="en-US" sz="2400" dirty="0">
                <a:latin typeface="Arial" panose="020B0604020202020204" pitchFamily="34" charset="0"/>
                <a:cs typeface="Arial" panose="020B0604020202020204" pitchFamily="34" charset="0"/>
              </a:rPr>
              <a:t>24 is </a:t>
            </a:r>
            <a:r>
              <a:rPr lang="en-US" sz="2400" dirty="0" smtClean="0">
                <a:latin typeface="Arial" panose="020B0604020202020204" pitchFamily="34" charset="0"/>
                <a:cs typeface="Arial" panose="020B0604020202020204" pitchFamily="34" charset="0"/>
              </a:rPr>
              <a:t>outside</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862013" lvl="1" indent="-396875">
              <a:buClr>
                <a:srgbClr val="C00000"/>
              </a:buClr>
              <a:buFont typeface="+mj-lt"/>
              <a:buAutoNum type="alphaLcPeriod" startAt="2"/>
              <a:tabLst>
                <a:tab pos="3657600" algn="l"/>
                <a:tab pos="5029200" algn="l"/>
                <a:tab pos="6807200" algn="l"/>
              </a:tabLst>
            </a:pPr>
            <a:r>
              <a:rPr lang="en-US" sz="2400" dirty="0" err="1" smtClean="0">
                <a:solidFill>
                  <a:srgbClr val="C00000"/>
                </a:solidFill>
                <a:latin typeface="Arial" panose="020B0604020202020204" pitchFamily="34" charset="0"/>
                <a:cs typeface="Arial" panose="020B0604020202020204" pitchFamily="34" charset="0"/>
              </a:rPr>
              <a:t>i</a:t>
            </a:r>
            <a:r>
              <a:rPr lang="en-US" sz="2400" dirty="0" smtClean="0">
                <a:solidFill>
                  <a:srgbClr val="C00000"/>
                </a:solidFill>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About 55 kg </a:t>
            </a:r>
            <a:r>
              <a:rPr lang="en-US" sz="2400" dirty="0" smtClean="0">
                <a:latin typeface="Arial" panose="020B0604020202020204" pitchFamily="34" charset="0"/>
                <a:cs typeface="Arial" panose="020B0604020202020204" pitchFamily="34" charset="0"/>
              </a:rPr>
              <a:t>	</a:t>
            </a:r>
            <a:br>
              <a:rPr lang="en-US" sz="2400" dirty="0" smtClean="0">
                <a:latin typeface="Arial" panose="020B0604020202020204" pitchFamily="34" charset="0"/>
                <a:cs typeface="Arial" panose="020B0604020202020204" pitchFamily="34" charset="0"/>
              </a:rPr>
            </a:br>
            <a:r>
              <a:rPr lang="en-US" sz="2400" dirty="0" smtClean="0">
                <a:solidFill>
                  <a:srgbClr val="C00000"/>
                </a:solidFill>
                <a:latin typeface="Arial" panose="020B0604020202020204" pitchFamily="34" charset="0"/>
                <a:cs typeface="Arial" panose="020B0604020202020204" pitchFamily="34" charset="0"/>
              </a:rPr>
              <a:t>ii.</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About 72 kg </a:t>
            </a:r>
            <a:endParaRPr lang="en-US" sz="2400" dirty="0" smtClean="0">
              <a:latin typeface="Arial" panose="020B0604020202020204" pitchFamily="34" charset="0"/>
              <a:cs typeface="Arial" panose="020B0604020202020204" pitchFamily="34" charset="0"/>
            </a:endParaRPr>
          </a:p>
          <a:p>
            <a:pPr marL="862013" lvl="1" indent="-396875">
              <a:buClr>
                <a:srgbClr val="C00000"/>
              </a:buClr>
              <a:buFont typeface="+mj-lt"/>
              <a:buAutoNum type="alphaLcPeriod" startAt="2"/>
              <a:tabLst>
                <a:tab pos="3657600" algn="l"/>
                <a:tab pos="5029200" algn="l"/>
                <a:tab pos="6807200" algn="l"/>
              </a:tabLst>
            </a:pPr>
            <a:r>
              <a:rPr lang="en-US" sz="2400" b="1" dirty="0" smtClean="0">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more reliable. The points nearly lie exactly on a smooth curve. This is a better fit of the data points. People have a growth spurt during their teenage years, this slows down till it stops at the age of 24 for boys so the graph should flatten off.</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990" t="33201" r="6715" b="5901"/>
          <a:stretch/>
        </p:blipFill>
        <p:spPr>
          <a:xfrm>
            <a:off x="4499992" y="1220863"/>
            <a:ext cx="4320480" cy="3178172"/>
          </a:xfrm>
          <a:prstGeom prst="rect">
            <a:avLst/>
          </a:prstGeom>
        </p:spPr>
      </p:pic>
    </p:spTree>
    <p:extLst>
      <p:ext uri="{BB962C8B-B14F-4D97-AF65-F5344CB8AC3E}">
        <p14:creationId xmlns:p14="http://schemas.microsoft.com/office/powerpoint/2010/main" val="1951092025"/>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3.4 – Line of Best Fit</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p:sp>
        <p:nvSpPr>
          <p:cNvPr id="3" name="Rectangle 2"/>
          <p:cNvSpPr/>
          <p:nvPr/>
        </p:nvSpPr>
        <p:spPr>
          <a:xfrm>
            <a:off x="251520" y="1196752"/>
            <a:ext cx="8496944" cy="5447645"/>
          </a:xfrm>
          <a:prstGeom prst="rect">
            <a:avLst/>
          </a:prstGeom>
        </p:spPr>
        <p:txBody>
          <a:bodyPr wrap="square">
            <a:spAutoFit/>
          </a:bodyPr>
          <a:lstStyle/>
          <a:p>
            <a:pPr marL="465138" indent="-465138">
              <a:buClr>
                <a:srgbClr val="C00000"/>
              </a:buClr>
              <a:buFont typeface="+mj-lt"/>
              <a:buAutoNum type="arabicPeriod" startAt="9"/>
              <a:tabLst>
                <a:tab pos="2916238" algn="l"/>
                <a:tab pos="5029200" algn="l"/>
                <a:tab pos="6807200" algn="l"/>
              </a:tabLst>
            </a:pPr>
            <a:r>
              <a:rPr lang="en-US" sz="2800" dirty="0" smtClean="0">
                <a:solidFill>
                  <a:srgbClr val="C00000"/>
                </a:solidFill>
                <a:latin typeface="Arial" panose="020B0604020202020204" pitchFamily="34" charset="0"/>
                <a:cs typeface="Arial" panose="020B0604020202020204" pitchFamily="34" charset="0"/>
              </a:rPr>
              <a:t>a.</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endParaRPr lang="en-US" sz="4000" dirty="0" smtClean="0">
              <a:solidFill>
                <a:srgbClr val="C00000"/>
              </a:solidFill>
              <a:latin typeface="Arial" panose="020B0604020202020204" pitchFamily="34" charset="0"/>
              <a:cs typeface="Arial" panose="020B0604020202020204" pitchFamily="34" charset="0"/>
            </a:endParaRPr>
          </a:p>
          <a:p>
            <a:pPr marL="862013" lvl="1" indent="-396875">
              <a:buClr>
                <a:srgbClr val="C00000"/>
              </a:buClr>
              <a:buFont typeface="+mj-lt"/>
              <a:buAutoNum type="alphaLcPeriod" startAt="2"/>
              <a:tabLst>
                <a:tab pos="3657600" algn="l"/>
                <a:tab pos="5029200" algn="l"/>
                <a:tab pos="6807200" algn="l"/>
              </a:tabLst>
            </a:pPr>
            <a:r>
              <a:rPr lang="en-US" sz="2800" dirty="0" smtClean="0">
                <a:latin typeface="Arial" panose="020B0604020202020204" pitchFamily="34" charset="0"/>
                <a:cs typeface="Arial" panose="020B0604020202020204" pitchFamily="34" charset="0"/>
              </a:rPr>
              <a:t>There </a:t>
            </a:r>
            <a:r>
              <a:rPr lang="en-US" sz="2800" dirty="0">
                <a:latin typeface="Arial" panose="020B0604020202020204" pitchFamily="34" charset="0"/>
                <a:cs typeface="Arial" panose="020B0604020202020204" pitchFamily="34" charset="0"/>
              </a:rPr>
              <a:t>is negative correlation between rent and distance. The further you live from the city the lower the </a:t>
            </a:r>
            <a:r>
              <a:rPr lang="en-US" sz="2800" dirty="0" smtClean="0">
                <a:latin typeface="Arial" panose="020B0604020202020204" pitchFamily="34" charset="0"/>
                <a:cs typeface="Arial" panose="020B0604020202020204" pitchFamily="34" charset="0"/>
              </a:rPr>
              <a:t>monthly rent.</a:t>
            </a:r>
          </a:p>
          <a:p>
            <a:pPr marL="862013" lvl="1" indent="-396875">
              <a:buClr>
                <a:srgbClr val="C00000"/>
              </a:buClr>
              <a:buFont typeface="+mj-lt"/>
              <a:buAutoNum type="alphaLcPeriod" startAt="2"/>
              <a:tabLst>
                <a:tab pos="3657600" algn="l"/>
                <a:tab pos="5029200" algn="l"/>
                <a:tab pos="6807200" algn="l"/>
              </a:tabLst>
            </a:pPr>
            <a:r>
              <a:rPr lang="en-US" sz="2800" dirty="0" smtClean="0">
                <a:latin typeface="Arial" panose="020B0604020202020204" pitchFamily="34" charset="0"/>
                <a:cs typeface="Arial" panose="020B0604020202020204" pitchFamily="34" charset="0"/>
              </a:rPr>
              <a:t>About £240</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47195" y="1243270"/>
            <a:ext cx="4692957" cy="3579373"/>
          </a:xfrm>
          <a:prstGeom prst="rect">
            <a:avLst/>
          </a:prstGeom>
        </p:spPr>
      </p:pic>
    </p:spTree>
    <p:extLst>
      <p:ext uri="{BB962C8B-B14F-4D97-AF65-F5344CB8AC3E}">
        <p14:creationId xmlns:p14="http://schemas.microsoft.com/office/powerpoint/2010/main" val="2701053855"/>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3.5 – Averages and Range</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p:sp>
        <p:nvSpPr>
          <p:cNvPr id="3" name="Rectangle 2"/>
          <p:cNvSpPr/>
          <p:nvPr/>
        </p:nvSpPr>
        <p:spPr>
          <a:xfrm>
            <a:off x="251520" y="1196752"/>
            <a:ext cx="8496944" cy="5632311"/>
          </a:xfrm>
          <a:prstGeom prst="rect">
            <a:avLst/>
          </a:prstGeom>
        </p:spPr>
        <p:txBody>
          <a:bodyPr wrap="square">
            <a:spAutoFit/>
          </a:bodyPr>
          <a:lstStyle/>
          <a:p>
            <a:pPr marL="514350" indent="-514350">
              <a:buClr>
                <a:srgbClr val="C00000"/>
              </a:buClr>
              <a:buFont typeface="+mj-lt"/>
              <a:buAutoNum type="arabicPeriod"/>
              <a:tabLst>
                <a:tab pos="2916238" algn="l"/>
                <a:tab pos="5029200" algn="l"/>
                <a:tab pos="6807200" algn="l"/>
              </a:tabLst>
            </a:pPr>
            <a:r>
              <a:rPr lang="en-US" sz="2970" dirty="0">
                <a:solidFill>
                  <a:srgbClr val="C00000"/>
                </a:solidFill>
                <a:latin typeface="Arial" panose="020B0604020202020204" pitchFamily="34" charset="0"/>
                <a:cs typeface="Arial" panose="020B0604020202020204" pitchFamily="34" charset="0"/>
              </a:rPr>
              <a:t>a. </a:t>
            </a:r>
            <a:r>
              <a:rPr lang="en-US" sz="2970" dirty="0">
                <a:latin typeface="Arial" panose="020B0604020202020204" pitchFamily="34" charset="0"/>
                <a:cs typeface="Arial" panose="020B0604020202020204" pitchFamily="34" charset="0"/>
              </a:rPr>
              <a:t>14 </a:t>
            </a:r>
            <a:r>
              <a:rPr lang="en-US" sz="2970" dirty="0" smtClean="0">
                <a:latin typeface="Arial" panose="020B0604020202020204" pitchFamily="34" charset="0"/>
                <a:cs typeface="Arial" panose="020B0604020202020204" pitchFamily="34" charset="0"/>
              </a:rPr>
              <a:t>	</a:t>
            </a:r>
            <a:r>
              <a:rPr lang="en-US" sz="2970" dirty="0" smtClean="0">
                <a:solidFill>
                  <a:srgbClr val="C00000"/>
                </a:solidFill>
                <a:latin typeface="Arial" panose="020B0604020202020204" pitchFamily="34" charset="0"/>
                <a:cs typeface="Arial" panose="020B0604020202020204" pitchFamily="34" charset="0"/>
              </a:rPr>
              <a:t>b.</a:t>
            </a:r>
            <a:r>
              <a:rPr lang="en-US" sz="2970" dirty="0" smtClean="0">
                <a:latin typeface="Arial" panose="020B0604020202020204" pitchFamily="34" charset="0"/>
                <a:cs typeface="Arial" panose="020B0604020202020204" pitchFamily="34" charset="0"/>
              </a:rPr>
              <a:t> </a:t>
            </a:r>
            <a:r>
              <a:rPr lang="en-US" sz="2970" dirty="0">
                <a:latin typeface="Arial" panose="020B0604020202020204" pitchFamily="34" charset="0"/>
                <a:cs typeface="Arial" panose="020B0604020202020204" pitchFamily="34" charset="0"/>
              </a:rPr>
              <a:t>1</a:t>
            </a:r>
          </a:p>
          <a:p>
            <a:pPr marL="514350" indent="-514350">
              <a:buClr>
                <a:srgbClr val="C00000"/>
              </a:buClr>
              <a:buFont typeface="+mj-lt"/>
              <a:buAutoNum type="arabicPeriod"/>
              <a:tabLst>
                <a:tab pos="2916238" algn="l"/>
                <a:tab pos="5029200" algn="l"/>
                <a:tab pos="6807200" algn="l"/>
              </a:tabLst>
            </a:pPr>
            <a:r>
              <a:rPr lang="en-US" sz="2970" dirty="0" smtClean="0">
                <a:solidFill>
                  <a:srgbClr val="C00000"/>
                </a:solidFill>
                <a:latin typeface="Arial" panose="020B0604020202020204" pitchFamily="34" charset="0"/>
                <a:cs typeface="Arial" panose="020B0604020202020204" pitchFamily="34" charset="0"/>
              </a:rPr>
              <a:t>a.</a:t>
            </a:r>
            <a:r>
              <a:rPr lang="en-US" sz="2970" dirty="0" smtClean="0">
                <a:latin typeface="Arial" panose="020B0604020202020204" pitchFamily="34" charset="0"/>
                <a:cs typeface="Arial" panose="020B0604020202020204" pitchFamily="34" charset="0"/>
              </a:rPr>
              <a:t> </a:t>
            </a:r>
            <a:r>
              <a:rPr lang="en-US" sz="2970" dirty="0">
                <a:latin typeface="Arial" panose="020B0604020202020204" pitchFamily="34" charset="0"/>
                <a:cs typeface="Arial" panose="020B0604020202020204" pitchFamily="34" charset="0"/>
              </a:rPr>
              <a:t>15.5 </a:t>
            </a:r>
            <a:r>
              <a:rPr lang="en-US" sz="2970" dirty="0" smtClean="0">
                <a:latin typeface="Arial" panose="020B0604020202020204" pitchFamily="34" charset="0"/>
                <a:cs typeface="Arial" panose="020B0604020202020204" pitchFamily="34" charset="0"/>
              </a:rPr>
              <a:t>	</a:t>
            </a:r>
            <a:r>
              <a:rPr lang="en-US" sz="2970" dirty="0" smtClean="0">
                <a:solidFill>
                  <a:srgbClr val="C00000"/>
                </a:solidFill>
                <a:latin typeface="Arial" panose="020B0604020202020204" pitchFamily="34" charset="0"/>
                <a:cs typeface="Arial" panose="020B0604020202020204" pitchFamily="34" charset="0"/>
              </a:rPr>
              <a:t>b.</a:t>
            </a:r>
            <a:r>
              <a:rPr lang="en-US" sz="2970" dirty="0" smtClean="0">
                <a:latin typeface="Arial" panose="020B0604020202020204" pitchFamily="34" charset="0"/>
                <a:cs typeface="Arial" panose="020B0604020202020204" pitchFamily="34" charset="0"/>
              </a:rPr>
              <a:t> </a:t>
            </a:r>
            <a:r>
              <a:rPr lang="en-US" sz="2970" dirty="0">
                <a:latin typeface="Arial" panose="020B0604020202020204" pitchFamily="34" charset="0"/>
                <a:cs typeface="Arial" panose="020B0604020202020204" pitchFamily="34" charset="0"/>
              </a:rPr>
              <a:t>30</a:t>
            </a:r>
          </a:p>
          <a:p>
            <a:pPr marL="514350" indent="-514350">
              <a:buClr>
                <a:srgbClr val="C00000"/>
              </a:buClr>
              <a:buFont typeface="+mj-lt"/>
              <a:buAutoNum type="arabicPeriod"/>
              <a:tabLst>
                <a:tab pos="2916238" algn="l"/>
                <a:tab pos="5029200" algn="l"/>
                <a:tab pos="6807200" algn="l"/>
              </a:tabLst>
            </a:pPr>
            <a:r>
              <a:rPr lang="en-US" sz="2970" dirty="0" smtClean="0">
                <a:solidFill>
                  <a:srgbClr val="C00000"/>
                </a:solidFill>
                <a:latin typeface="Arial" panose="020B0604020202020204" pitchFamily="34" charset="0"/>
                <a:cs typeface="Arial" panose="020B0604020202020204" pitchFamily="34" charset="0"/>
              </a:rPr>
              <a:t>a.</a:t>
            </a:r>
            <a:r>
              <a:rPr lang="en-US" sz="2970" dirty="0" smtClean="0">
                <a:latin typeface="Arial" panose="020B0604020202020204" pitchFamily="34" charset="0"/>
                <a:cs typeface="Arial" panose="020B0604020202020204" pitchFamily="34" charset="0"/>
              </a:rPr>
              <a:t> </a:t>
            </a:r>
            <a:r>
              <a:rPr lang="en-US" sz="2970" dirty="0">
                <a:latin typeface="Arial" panose="020B0604020202020204" pitchFamily="34" charset="0"/>
                <a:cs typeface="Arial" panose="020B0604020202020204" pitchFamily="34" charset="0"/>
              </a:rPr>
              <a:t>Mean £19400, median £15000, mode </a:t>
            </a:r>
            <a:br>
              <a:rPr lang="en-US" sz="2970" dirty="0">
                <a:latin typeface="Arial" panose="020B0604020202020204" pitchFamily="34" charset="0"/>
                <a:cs typeface="Arial" panose="020B0604020202020204" pitchFamily="34" charset="0"/>
              </a:rPr>
            </a:br>
            <a:r>
              <a:rPr lang="en-US" sz="2970" dirty="0" smtClean="0">
                <a:latin typeface="Arial" panose="020B0604020202020204" pitchFamily="34" charset="0"/>
                <a:cs typeface="Arial" panose="020B0604020202020204" pitchFamily="34" charset="0"/>
              </a:rPr>
              <a:t>    £12000</a:t>
            </a:r>
          </a:p>
          <a:p>
            <a:pPr marL="914400" lvl="1" indent="-396875">
              <a:buClr>
                <a:srgbClr val="C00000"/>
              </a:buClr>
              <a:buFont typeface="+mj-lt"/>
              <a:buAutoNum type="alphaLcPeriod" startAt="2"/>
              <a:tabLst>
                <a:tab pos="2916238" algn="l"/>
                <a:tab pos="5029200" algn="l"/>
                <a:tab pos="6807200" algn="l"/>
              </a:tabLst>
            </a:pPr>
            <a:r>
              <a:rPr lang="en-US" sz="2970" dirty="0" smtClean="0">
                <a:latin typeface="Arial" panose="020B0604020202020204" pitchFamily="34" charset="0"/>
                <a:cs typeface="Arial" panose="020B0604020202020204" pitchFamily="34" charset="0"/>
              </a:rPr>
              <a:t>Median</a:t>
            </a:r>
            <a:r>
              <a:rPr lang="en-US" sz="2970" dirty="0">
                <a:latin typeface="Arial" panose="020B0604020202020204" pitchFamily="34" charset="0"/>
                <a:cs typeface="Arial" panose="020B0604020202020204" pitchFamily="34" charset="0"/>
              </a:rPr>
              <a:t>; mean is distorted by one high salary and mode is lowest salary so neither of these give a typical salary.</a:t>
            </a:r>
          </a:p>
          <a:p>
            <a:pPr marL="514350" indent="-514350">
              <a:buClr>
                <a:srgbClr val="C00000"/>
              </a:buClr>
              <a:buFont typeface="+mj-lt"/>
              <a:buAutoNum type="arabicPeriod"/>
              <a:tabLst>
                <a:tab pos="2916238" algn="l"/>
                <a:tab pos="5029200" algn="l"/>
                <a:tab pos="6807200" algn="l"/>
              </a:tabLst>
            </a:pPr>
            <a:r>
              <a:rPr lang="en-US" sz="2970" dirty="0" smtClean="0">
                <a:solidFill>
                  <a:srgbClr val="C00000"/>
                </a:solidFill>
                <a:latin typeface="Arial" panose="020B0604020202020204" pitchFamily="34" charset="0"/>
                <a:cs typeface="Arial" panose="020B0604020202020204" pitchFamily="34" charset="0"/>
              </a:rPr>
              <a:t>a.</a:t>
            </a:r>
            <a:r>
              <a:rPr lang="en-US" sz="2970" dirty="0" smtClean="0">
                <a:latin typeface="Arial" panose="020B0604020202020204" pitchFamily="34" charset="0"/>
                <a:cs typeface="Arial" panose="020B0604020202020204" pitchFamily="34" charset="0"/>
              </a:rPr>
              <a:t> </a:t>
            </a:r>
            <a:r>
              <a:rPr lang="en-US" sz="2970" dirty="0">
                <a:latin typeface="Arial" panose="020B0604020202020204" pitchFamily="34" charset="0"/>
                <a:cs typeface="Arial" panose="020B0604020202020204" pitchFamily="34" charset="0"/>
              </a:rPr>
              <a:t>Mean 8.375, median 7.75, mode 7</a:t>
            </a:r>
          </a:p>
          <a:p>
            <a:pPr marL="914400" lvl="1" indent="-396875">
              <a:buClr>
                <a:srgbClr val="C00000"/>
              </a:buClr>
              <a:buFont typeface="+mj-lt"/>
              <a:buAutoNum type="alphaLcPeriod" startAt="2"/>
              <a:tabLst>
                <a:tab pos="2916238" algn="l"/>
                <a:tab pos="5029200" algn="l"/>
                <a:tab pos="6807200" algn="l"/>
              </a:tabLst>
            </a:pPr>
            <a:r>
              <a:rPr lang="en-US" sz="2970" dirty="0" smtClean="0">
                <a:latin typeface="Arial" panose="020B0604020202020204" pitchFamily="34" charset="0"/>
                <a:cs typeface="Arial" panose="020B0604020202020204" pitchFamily="34" charset="0"/>
              </a:rPr>
              <a:t>Mode</a:t>
            </a:r>
            <a:r>
              <a:rPr lang="en-US" sz="2970" dirty="0">
                <a:latin typeface="Arial" panose="020B0604020202020204" pitchFamily="34" charset="0"/>
                <a:cs typeface="Arial" panose="020B0604020202020204" pitchFamily="34" charset="0"/>
              </a:rPr>
              <a:t>; this is the popular shoe size so it makes sense to order what customers are likely to want to buy. The values of mean and median aren't proper shoe sizes</a:t>
            </a:r>
            <a:r>
              <a:rPr lang="en-US" sz="2970" dirty="0" smtClean="0">
                <a:latin typeface="Arial" panose="020B0604020202020204" pitchFamily="34" charset="0"/>
                <a:cs typeface="Arial" panose="020B0604020202020204" pitchFamily="34" charset="0"/>
              </a:rPr>
              <a:t>.</a:t>
            </a:r>
            <a:endParaRPr lang="en-US" sz="29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265131"/>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3.5 – Averages and Range</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p:sp>
        <p:nvSpPr>
          <p:cNvPr id="3" name="Rectangle 2"/>
          <p:cNvSpPr/>
          <p:nvPr/>
        </p:nvSpPr>
        <p:spPr>
          <a:xfrm>
            <a:off x="251520" y="1196752"/>
            <a:ext cx="8496944" cy="5576911"/>
          </a:xfrm>
          <a:prstGeom prst="rect">
            <a:avLst/>
          </a:prstGeom>
        </p:spPr>
        <p:txBody>
          <a:bodyPr wrap="square">
            <a:spAutoFit/>
          </a:bodyPr>
          <a:lstStyle/>
          <a:p>
            <a:pPr marL="514350" indent="-514350">
              <a:buClr>
                <a:srgbClr val="C00000"/>
              </a:buClr>
              <a:buFont typeface="+mj-lt"/>
              <a:buAutoNum type="arabicPeriod" startAt="5"/>
              <a:tabLst>
                <a:tab pos="966788" algn="l"/>
                <a:tab pos="2916238" algn="l"/>
                <a:tab pos="5029200" algn="l"/>
                <a:tab pos="6807200" algn="l"/>
              </a:tabLst>
            </a:pPr>
            <a:r>
              <a:rPr lang="en-US" sz="2970" dirty="0">
                <a:solidFill>
                  <a:srgbClr val="C00000"/>
                </a:solidFill>
                <a:latin typeface="Arial" panose="020B0604020202020204" pitchFamily="34" charset="0"/>
                <a:cs typeface="Arial" panose="020B0604020202020204" pitchFamily="34" charset="0"/>
              </a:rPr>
              <a:t>a. </a:t>
            </a:r>
            <a:r>
              <a:rPr lang="en-US" sz="2970" dirty="0" smtClean="0">
                <a:latin typeface="Arial" panose="020B0604020202020204" pitchFamily="34" charset="0"/>
                <a:cs typeface="Arial" panose="020B0604020202020204" pitchFamily="34" charset="0"/>
              </a:rPr>
              <a:t>Mean </a:t>
            </a:r>
            <a:r>
              <a:rPr lang="en-US" sz="2970" dirty="0">
                <a:latin typeface="Arial" panose="020B0604020202020204" pitchFamily="34" charset="0"/>
                <a:cs typeface="Arial" panose="020B0604020202020204" pitchFamily="34" charset="0"/>
              </a:rPr>
              <a:t>£212, median £190, mode £180</a:t>
            </a:r>
          </a:p>
          <a:p>
            <a:pPr marL="971550" lvl="1" indent="-454025">
              <a:buClr>
                <a:srgbClr val="C00000"/>
              </a:buClr>
              <a:buFont typeface="+mj-lt"/>
              <a:buAutoNum type="alphaLcPeriod" startAt="2"/>
              <a:tabLst>
                <a:tab pos="966788" algn="l"/>
                <a:tab pos="2916238" algn="l"/>
                <a:tab pos="5029200" algn="l"/>
                <a:tab pos="6807200" algn="l"/>
              </a:tabLst>
            </a:pPr>
            <a:r>
              <a:rPr lang="en-US" sz="2970" dirty="0" smtClean="0">
                <a:latin typeface="Arial" panose="020B0604020202020204" pitchFamily="34" charset="0"/>
                <a:cs typeface="Arial" panose="020B0604020202020204" pitchFamily="34" charset="0"/>
              </a:rPr>
              <a:t>Mean </a:t>
            </a:r>
            <a:r>
              <a:rPr lang="en-US" sz="2970" dirty="0">
                <a:latin typeface="Arial" panose="020B0604020202020204" pitchFamily="34" charset="0"/>
                <a:cs typeface="Arial" panose="020B0604020202020204" pitchFamily="34" charset="0"/>
              </a:rPr>
              <a:t>which takes into account all five values and could be used to work out the total bill.</a:t>
            </a:r>
          </a:p>
          <a:p>
            <a:pPr marL="514350" indent="-514350">
              <a:buClr>
                <a:srgbClr val="C00000"/>
              </a:buClr>
              <a:buFont typeface="+mj-lt"/>
              <a:buAutoNum type="arabicPeriod" startAt="5"/>
              <a:tabLst>
                <a:tab pos="966788" algn="l"/>
                <a:tab pos="2916238" algn="l"/>
                <a:tab pos="5029200" algn="l"/>
                <a:tab pos="6807200" algn="l"/>
              </a:tabLst>
            </a:pPr>
            <a:r>
              <a:rPr lang="en-US" sz="2970" dirty="0" smtClean="0">
                <a:solidFill>
                  <a:srgbClr val="C00000"/>
                </a:solidFill>
                <a:latin typeface="Arial" panose="020B0604020202020204" pitchFamily="34" charset="0"/>
                <a:cs typeface="Arial" panose="020B0604020202020204" pitchFamily="34" charset="0"/>
              </a:rPr>
              <a:t>a.</a:t>
            </a:r>
            <a:r>
              <a:rPr lang="en-US" sz="2970" dirty="0" smtClean="0">
                <a:latin typeface="Arial" panose="020B0604020202020204" pitchFamily="34" charset="0"/>
                <a:cs typeface="Arial" panose="020B0604020202020204" pitchFamily="34" charset="0"/>
              </a:rPr>
              <a:t> </a:t>
            </a:r>
            <a:r>
              <a:rPr lang="en-US" sz="2970" dirty="0">
                <a:latin typeface="Arial" panose="020B0604020202020204" pitchFamily="34" charset="0"/>
                <a:cs typeface="Arial" panose="020B0604020202020204" pitchFamily="34" charset="0"/>
              </a:rPr>
              <a:t>Median; the low value of 6s distorts the </a:t>
            </a:r>
            <a:r>
              <a:rPr lang="en-US" sz="2970" dirty="0" smtClean="0">
                <a:latin typeface="Arial" panose="020B0604020202020204" pitchFamily="34" charset="0"/>
                <a:cs typeface="Arial" panose="020B0604020202020204" pitchFamily="34" charset="0"/>
              </a:rPr>
              <a:t/>
            </a:r>
            <a:br>
              <a:rPr lang="en-US" sz="2970" dirty="0" smtClean="0">
                <a:latin typeface="Arial" panose="020B0604020202020204" pitchFamily="34" charset="0"/>
                <a:cs typeface="Arial" panose="020B0604020202020204" pitchFamily="34" charset="0"/>
              </a:rPr>
            </a:br>
            <a:r>
              <a:rPr lang="en-US" sz="2970" dirty="0" smtClean="0">
                <a:latin typeface="Arial" panose="020B0604020202020204" pitchFamily="34" charset="0"/>
                <a:cs typeface="Arial" panose="020B0604020202020204" pitchFamily="34" charset="0"/>
              </a:rPr>
              <a:t>	mean</a:t>
            </a:r>
            <a:r>
              <a:rPr lang="en-US" sz="2970" dirty="0">
                <a:latin typeface="Arial" panose="020B0604020202020204" pitchFamily="34" charset="0"/>
                <a:cs typeface="Arial" panose="020B0604020202020204" pitchFamily="34" charset="0"/>
              </a:rPr>
              <a:t>, making </a:t>
            </a:r>
            <a:r>
              <a:rPr lang="en-US" sz="2970" dirty="0" smtClean="0">
                <a:latin typeface="Arial" panose="020B0604020202020204" pitchFamily="34" charset="0"/>
                <a:cs typeface="Arial" panose="020B0604020202020204" pitchFamily="34" charset="0"/>
              </a:rPr>
              <a:t>it too </a:t>
            </a:r>
            <a:r>
              <a:rPr lang="en-US" sz="2970" dirty="0">
                <a:latin typeface="Arial" panose="020B0604020202020204" pitchFamily="34" charset="0"/>
                <a:cs typeface="Arial" panose="020B0604020202020204" pitchFamily="34" charset="0"/>
              </a:rPr>
              <a:t>low, and the mode </a:t>
            </a:r>
            <a:r>
              <a:rPr lang="en-US" sz="2970" dirty="0" smtClean="0">
                <a:latin typeface="Arial" panose="020B0604020202020204" pitchFamily="34" charset="0"/>
                <a:cs typeface="Arial" panose="020B0604020202020204" pitchFamily="34" charset="0"/>
              </a:rPr>
              <a:t>	gives </a:t>
            </a:r>
            <a:r>
              <a:rPr lang="en-US" sz="2970" dirty="0">
                <a:latin typeface="Arial" panose="020B0604020202020204" pitchFamily="34" charset="0"/>
                <a:cs typeface="Arial" panose="020B0604020202020204" pitchFamily="34" charset="0"/>
              </a:rPr>
              <a:t>the longest time so neither of these </a:t>
            </a:r>
            <a:r>
              <a:rPr lang="en-US" sz="2970" dirty="0" smtClean="0">
                <a:latin typeface="Arial" panose="020B0604020202020204" pitchFamily="34" charset="0"/>
                <a:cs typeface="Arial" panose="020B0604020202020204" pitchFamily="34" charset="0"/>
              </a:rPr>
              <a:t>	are typical.</a:t>
            </a:r>
          </a:p>
          <a:p>
            <a:pPr marL="971550" lvl="1" indent="-514350">
              <a:buClr>
                <a:srgbClr val="C00000"/>
              </a:buClr>
              <a:buFont typeface="+mj-lt"/>
              <a:buAutoNum type="alphaLcPeriod" startAt="2"/>
              <a:tabLst>
                <a:tab pos="966788" algn="l"/>
                <a:tab pos="2916238" algn="l"/>
                <a:tab pos="5029200" algn="l"/>
                <a:tab pos="6807200" algn="l"/>
              </a:tabLst>
            </a:pPr>
            <a:r>
              <a:rPr lang="en-US" sz="2970" dirty="0" smtClean="0">
                <a:latin typeface="Arial" panose="020B0604020202020204" pitchFamily="34" charset="0"/>
                <a:cs typeface="Arial" panose="020B0604020202020204" pitchFamily="34" charset="0"/>
              </a:rPr>
              <a:t>Mode</a:t>
            </a:r>
            <a:r>
              <a:rPr lang="en-US" sz="2970" dirty="0">
                <a:latin typeface="Arial" panose="020B0604020202020204" pitchFamily="34" charset="0"/>
                <a:cs typeface="Arial" panose="020B0604020202020204" pitchFamily="34" charset="0"/>
              </a:rPr>
              <a:t>; the data is qualitative so you cannot work out the mean or median.</a:t>
            </a:r>
          </a:p>
          <a:p>
            <a:pPr marL="465138" indent="-465138">
              <a:buClr>
                <a:srgbClr val="C00000"/>
              </a:buClr>
              <a:buFont typeface="+mj-lt"/>
              <a:buAutoNum type="arabicPeriod" startAt="5"/>
              <a:tabLst>
                <a:tab pos="966788" algn="l"/>
                <a:tab pos="2916238" algn="l"/>
                <a:tab pos="5029200" algn="l"/>
                <a:tab pos="6807200" algn="l"/>
              </a:tabLst>
            </a:pPr>
            <a:r>
              <a:rPr lang="en-US" sz="2970" dirty="0" smtClean="0">
                <a:solidFill>
                  <a:srgbClr val="C00000"/>
                </a:solidFill>
                <a:latin typeface="Arial" panose="020B0604020202020204" pitchFamily="34" charset="0"/>
                <a:cs typeface="Arial" panose="020B0604020202020204" pitchFamily="34" charset="0"/>
              </a:rPr>
              <a:t>a.</a:t>
            </a:r>
            <a:r>
              <a:rPr lang="en-US" sz="2970" dirty="0" smtClean="0">
                <a:latin typeface="Arial" panose="020B0604020202020204" pitchFamily="34" charset="0"/>
                <a:cs typeface="Arial" panose="020B0604020202020204" pitchFamily="34" charset="0"/>
              </a:rPr>
              <a:t> 	Outlier </a:t>
            </a:r>
            <a:r>
              <a:rPr lang="en-US" sz="2970" dirty="0">
                <a:latin typeface="Arial" panose="020B0604020202020204" pitchFamily="34" charset="0"/>
                <a:cs typeface="Arial" panose="020B0604020202020204" pitchFamily="34" charset="0"/>
              </a:rPr>
              <a:t>7 kg, range 25 kg</a:t>
            </a:r>
          </a:p>
          <a:p>
            <a:pPr marL="971550" lvl="1" indent="-506413">
              <a:buClr>
                <a:srgbClr val="C00000"/>
              </a:buClr>
              <a:buFont typeface="+mj-lt"/>
              <a:buAutoNum type="alphaLcPeriod" startAt="2"/>
              <a:tabLst>
                <a:tab pos="966788" algn="l"/>
                <a:tab pos="2916238" algn="l"/>
                <a:tab pos="5029200" algn="l"/>
                <a:tab pos="6807200" algn="l"/>
              </a:tabLst>
            </a:pPr>
            <a:r>
              <a:rPr lang="en-US" sz="2970" dirty="0" smtClean="0">
                <a:latin typeface="Arial" panose="020B0604020202020204" pitchFamily="34" charset="0"/>
                <a:cs typeface="Arial" panose="020B0604020202020204" pitchFamily="34" charset="0"/>
              </a:rPr>
              <a:t>Outlier </a:t>
            </a:r>
            <a:r>
              <a:rPr lang="en-US" sz="2970" dirty="0">
                <a:latin typeface="Arial" panose="020B0604020202020204" pitchFamily="34" charset="0"/>
                <a:cs typeface="Arial" panose="020B0604020202020204" pitchFamily="34" charset="0"/>
              </a:rPr>
              <a:t>£38,000, range £24000</a:t>
            </a:r>
          </a:p>
        </p:txBody>
      </p:sp>
    </p:spTree>
    <p:extLst>
      <p:ext uri="{BB962C8B-B14F-4D97-AF65-F5344CB8AC3E}">
        <p14:creationId xmlns:p14="http://schemas.microsoft.com/office/powerpoint/2010/main" val="1300634049"/>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3.5 – Averages and Range</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p:sp>
        <p:nvSpPr>
          <p:cNvPr id="3" name="Rectangle 2"/>
          <p:cNvSpPr/>
          <p:nvPr/>
        </p:nvSpPr>
        <p:spPr>
          <a:xfrm>
            <a:off x="251520" y="1196752"/>
            <a:ext cx="8496944" cy="5509200"/>
          </a:xfrm>
          <a:prstGeom prst="rect">
            <a:avLst/>
          </a:prstGeom>
        </p:spPr>
        <p:txBody>
          <a:bodyPr wrap="square">
            <a:spAutoFit/>
          </a:bodyPr>
          <a:lstStyle/>
          <a:p>
            <a:pPr marL="514350" indent="-514350">
              <a:buClr>
                <a:srgbClr val="C00000"/>
              </a:buClr>
              <a:buFont typeface="+mj-lt"/>
              <a:buAutoNum type="arabicPeriod" startAt="8"/>
              <a:tabLst>
                <a:tab pos="966788" algn="l"/>
                <a:tab pos="2916238" algn="l"/>
                <a:tab pos="5029200" algn="l"/>
                <a:tab pos="6807200" algn="l"/>
              </a:tabLst>
            </a:pPr>
            <a:r>
              <a:rPr lang="en-US" sz="2400" dirty="0">
                <a:solidFill>
                  <a:srgbClr val="C00000"/>
                </a:solidFill>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2.9 and 500 are outliers, which are probably </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misreadings</a:t>
            </a:r>
            <a:r>
              <a:rPr lang="en-US" sz="2400" dirty="0" smtClean="0">
                <a:latin typeface="Arial" panose="020B0604020202020204" pitchFamily="34" charset="0"/>
                <a:cs typeface="Arial" panose="020B0604020202020204" pitchFamily="34" charset="0"/>
              </a:rPr>
              <a:t> so </a:t>
            </a:r>
            <a:r>
              <a:rPr lang="en-US" sz="2400" dirty="0">
                <a:latin typeface="Arial" panose="020B0604020202020204" pitchFamily="34" charset="0"/>
                <a:cs typeface="Arial" panose="020B0604020202020204" pitchFamily="34" charset="0"/>
              </a:rPr>
              <a:t>should be ignored; 18 °C</a:t>
            </a:r>
          </a:p>
          <a:p>
            <a:pPr marL="971550" lvl="1" indent="-514350">
              <a:buClr>
                <a:srgbClr val="C00000"/>
              </a:buClr>
              <a:buFont typeface="+mj-lt"/>
              <a:buAutoNum type="alphaLcPeriod" startAt="2"/>
              <a:tabLst>
                <a:tab pos="966788" algn="l"/>
                <a:tab pos="2916238" algn="l"/>
                <a:tab pos="5029200" algn="l"/>
                <a:tab pos="6807200" algn="l"/>
              </a:tabLst>
            </a:pP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250000 is an outlier and without any information to the contrary is probably correct and just a bad year so should be included; £400000</a:t>
            </a:r>
            <a:r>
              <a:rPr lang="en-US" sz="2400" dirty="0" smtClean="0">
                <a:latin typeface="Arial" panose="020B0604020202020204" pitchFamily="34" charset="0"/>
                <a:cs typeface="Arial" panose="020B0604020202020204" pitchFamily="34" charset="0"/>
              </a:rPr>
              <a:t>.</a:t>
            </a:r>
          </a:p>
          <a:p>
            <a:pPr marL="465138" indent="-465138">
              <a:buClr>
                <a:srgbClr val="C00000"/>
              </a:buClr>
              <a:buFont typeface="+mj-lt"/>
              <a:buAutoNum type="arabicPeriod" startAt="8"/>
              <a:tabLst>
                <a:tab pos="966788" algn="l"/>
                <a:tab pos="2916238" algn="l"/>
                <a:tab pos="5029200" algn="l"/>
                <a:tab pos="6807200" algn="l"/>
              </a:tabLst>
            </a:pPr>
            <a:r>
              <a:rPr lang="en-US" sz="2400" dirty="0" smtClean="0">
                <a:latin typeface="Arial" panose="020B0604020202020204" pitchFamily="34" charset="0"/>
                <a:cs typeface="Arial" panose="020B0604020202020204" pitchFamily="34" charset="0"/>
              </a:rPr>
              <a:t>a.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Mean = 8.4625</a:t>
            </a:r>
          </a:p>
          <a:p>
            <a:pPr marL="971550" lvl="1" indent="-514350">
              <a:buClr>
                <a:srgbClr val="C00000"/>
              </a:buClr>
              <a:buFont typeface="+mj-lt"/>
              <a:buAutoNum type="alphaLcPeriod" startAt="2"/>
              <a:tabLst>
                <a:tab pos="966788" algn="l"/>
                <a:tab pos="2916238" algn="l"/>
                <a:tab pos="5029200" algn="l"/>
                <a:tab pos="6807200" algn="l"/>
              </a:tabLst>
            </a:pPr>
            <a:r>
              <a:rPr lang="en-US" sz="2400" dirty="0" smtClean="0">
                <a:latin typeface="Arial" panose="020B0604020202020204" pitchFamily="34" charset="0"/>
                <a:cs typeface="Arial" panose="020B0604020202020204" pitchFamily="34" charset="0"/>
              </a:rPr>
              <a:t>£33.85</a:t>
            </a:r>
            <a:endParaRPr lang="en-US"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47724195"/>
              </p:ext>
            </p:extLst>
          </p:nvPr>
        </p:nvGraphicFramePr>
        <p:xfrm>
          <a:off x="1187624" y="3140968"/>
          <a:ext cx="7560840" cy="2606040"/>
        </p:xfrm>
        <a:graphic>
          <a:graphicData uri="http://schemas.openxmlformats.org/drawingml/2006/table">
            <a:tbl>
              <a:tblPr firstRow="1" bandRow="1">
                <a:tableStyleId>{5940675A-B579-460E-94D1-54222C63F5DA}</a:tableStyleId>
              </a:tblPr>
              <a:tblGrid>
                <a:gridCol w="2344684"/>
                <a:gridCol w="1719061"/>
                <a:gridCol w="1583690"/>
                <a:gridCol w="1913405"/>
              </a:tblGrid>
              <a:tr h="313628">
                <a:tc>
                  <a:txBody>
                    <a:bodyPr/>
                    <a:lstStyle/>
                    <a:p>
                      <a:pPr algn="ctr"/>
                      <a:r>
                        <a:rPr lang="en-US" sz="2000" b="1" i="0" dirty="0" smtClean="0">
                          <a:latin typeface="Arial" panose="020B0604020202020204" pitchFamily="34" charset="0"/>
                          <a:cs typeface="Arial" panose="020B0604020202020204" pitchFamily="34" charset="0"/>
                        </a:rPr>
                        <a:t>Time, </a:t>
                      </a:r>
                      <a:r>
                        <a:rPr lang="en-US" sz="2000" b="1" i="1" dirty="0" smtClean="0">
                          <a:latin typeface="Arial" panose="020B0604020202020204" pitchFamily="34" charset="0"/>
                          <a:cs typeface="Arial" panose="020B0604020202020204" pitchFamily="34" charset="0"/>
                        </a:rPr>
                        <a:t>T</a:t>
                      </a:r>
                      <a:r>
                        <a:rPr lang="en-US" sz="2000" b="1" i="0" dirty="0" smtClean="0">
                          <a:latin typeface="Arial" panose="020B0604020202020204" pitchFamily="34" charset="0"/>
                          <a:cs typeface="Arial" panose="020B0604020202020204" pitchFamily="34" charset="0"/>
                        </a:rPr>
                        <a:t>,</a:t>
                      </a:r>
                      <a:r>
                        <a:rPr lang="en-US" sz="2000" b="1" i="0" baseline="0" dirty="0" smtClean="0">
                          <a:latin typeface="Arial" panose="020B0604020202020204" pitchFamily="34" charset="0"/>
                          <a:cs typeface="Arial" panose="020B0604020202020204" pitchFamily="34" charset="0"/>
                        </a:rPr>
                        <a:t> (minutes)</a:t>
                      </a:r>
                      <a:endParaRPr lang="en-US" sz="20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Frequency,</a:t>
                      </a:r>
                      <a:r>
                        <a:rPr lang="en-US" sz="2000" b="1" baseline="0" dirty="0" smtClean="0">
                          <a:latin typeface="Arial" panose="020B0604020202020204" pitchFamily="34" charset="0"/>
                          <a:cs typeface="Arial" panose="020B0604020202020204" pitchFamily="34" charset="0"/>
                        </a:rPr>
                        <a:t> </a:t>
                      </a:r>
                      <a:r>
                        <a:rPr lang="en-US" sz="2000" b="1" i="1" baseline="0" dirty="0" smtClean="0">
                          <a:latin typeface="Arial" panose="020B0604020202020204" pitchFamily="34" charset="0"/>
                          <a:cs typeface="Arial" panose="020B0604020202020204" pitchFamily="34" charset="0"/>
                        </a:rPr>
                        <a:t>f</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i="0" dirty="0" smtClean="0">
                          <a:latin typeface="Arial" panose="020B0604020202020204" pitchFamily="34" charset="0"/>
                          <a:cs typeface="Arial" panose="020B0604020202020204" pitchFamily="34" charset="0"/>
                        </a:rPr>
                        <a:t>Mid-point, </a:t>
                      </a:r>
                      <a:r>
                        <a:rPr lang="en-US" sz="2000" b="1" i="1" dirty="0" smtClean="0">
                          <a:latin typeface="Arial" panose="020B0604020202020204" pitchFamily="34" charset="0"/>
                          <a:cs typeface="Arial" panose="020B0604020202020204" pitchFamily="34" charset="0"/>
                        </a:rPr>
                        <a:t>x</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i="1" dirty="0" err="1" smtClean="0">
                          <a:latin typeface="Arial" panose="020B0604020202020204" pitchFamily="34" charset="0"/>
                          <a:cs typeface="Arial" panose="020B0604020202020204" pitchFamily="34" charset="0"/>
                        </a:rPr>
                        <a:t>xf</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300" dirty="0" smtClean="0">
                          <a:latin typeface="Arial" panose="020B0604020202020204" pitchFamily="34" charset="0"/>
                          <a:cs typeface="Arial" panose="020B0604020202020204" pitchFamily="34" charset="0"/>
                        </a:rPr>
                        <a:t>0 ≤ </a:t>
                      </a:r>
                      <a:r>
                        <a:rPr lang="en-US" sz="2300" i="1" dirty="0" smtClean="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 &lt; 4</a:t>
                      </a:r>
                      <a:endParaRPr lang="en-US" sz="23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smtClean="0">
                          <a:latin typeface="Arial" panose="020B0604020202020204" pitchFamily="34" charset="0"/>
                          <a:cs typeface="Arial" panose="020B0604020202020204" pitchFamily="34" charset="0"/>
                        </a:rPr>
                        <a:t>27</a:t>
                      </a:r>
                      <a:endParaRPr lang="en-US" sz="23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smtClean="0">
                          <a:latin typeface="Arial" panose="020B0604020202020204" pitchFamily="34" charset="0"/>
                          <a:cs typeface="Arial" panose="020B0604020202020204" pitchFamily="34" charset="0"/>
                        </a:rPr>
                        <a:t>2</a:t>
                      </a:r>
                      <a:endParaRPr lang="en-US" sz="23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smtClean="0">
                          <a:latin typeface="Arial" panose="020B0604020202020204" pitchFamily="34" charset="0"/>
                          <a:cs typeface="Arial" panose="020B0604020202020204" pitchFamily="34" charset="0"/>
                        </a:rPr>
                        <a:t>2 x 27 = 54</a:t>
                      </a:r>
                      <a:endParaRPr lang="en-US" sz="23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smtClean="0">
                          <a:latin typeface="Arial" panose="020B0604020202020204" pitchFamily="34" charset="0"/>
                          <a:cs typeface="Arial" panose="020B0604020202020204" pitchFamily="34" charset="0"/>
                        </a:rPr>
                        <a:t>4 ≤ </a:t>
                      </a:r>
                      <a:r>
                        <a:rPr lang="en-US" sz="2300" i="1" dirty="0" smtClean="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 &lt; 10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smtClean="0">
                          <a:latin typeface="Arial" panose="020B0604020202020204" pitchFamily="34" charset="0"/>
                          <a:cs typeface="Arial" panose="020B0604020202020204" pitchFamily="34" charset="0"/>
                        </a:rPr>
                        <a:t>34</a:t>
                      </a:r>
                      <a:endParaRPr lang="en-US" sz="23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7</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7 x 34</a:t>
                      </a:r>
                      <a:r>
                        <a:rPr lang="en-US" sz="2300" b="1" baseline="0" dirty="0" smtClean="0">
                          <a:latin typeface="Arial" panose="020B0604020202020204" pitchFamily="34" charset="0"/>
                          <a:cs typeface="Arial" panose="020B0604020202020204" pitchFamily="34" charset="0"/>
                        </a:rPr>
                        <a:t> = 238</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smtClean="0">
                          <a:latin typeface="Arial" panose="020B0604020202020204" pitchFamily="34" charset="0"/>
                          <a:cs typeface="Arial" panose="020B0604020202020204" pitchFamily="34" charset="0"/>
                        </a:rPr>
                        <a:t>10 ≤ </a:t>
                      </a:r>
                      <a:r>
                        <a:rPr lang="en-US" sz="2300" i="1" dirty="0" smtClean="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 &lt; 20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smtClean="0">
                          <a:latin typeface="Arial" panose="020B0604020202020204" pitchFamily="34" charset="0"/>
                          <a:cs typeface="Arial" panose="020B0604020202020204" pitchFamily="34" charset="0"/>
                        </a:rPr>
                        <a:t>15</a:t>
                      </a:r>
                      <a:endParaRPr lang="en-US" sz="23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15</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15 x 15 = 225</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smtClean="0">
                          <a:latin typeface="Arial" panose="020B0604020202020204" pitchFamily="34" charset="0"/>
                          <a:cs typeface="Arial" panose="020B0604020202020204" pitchFamily="34" charset="0"/>
                        </a:rPr>
                        <a:t>20 ≤ </a:t>
                      </a:r>
                      <a:r>
                        <a:rPr lang="en-US" sz="2300" i="1" dirty="0" smtClean="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 &lt; 60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smtClean="0">
                          <a:latin typeface="Arial" panose="020B0604020202020204" pitchFamily="34" charset="0"/>
                          <a:cs typeface="Arial" panose="020B0604020202020204" pitchFamily="34" charset="0"/>
                        </a:rPr>
                        <a:t>4</a:t>
                      </a:r>
                      <a:endParaRPr lang="en-US" sz="23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40</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40 x 4 = 160</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dirty="0" smtClean="0">
                          <a:latin typeface="Arial" panose="020B0604020202020204" pitchFamily="34" charset="0"/>
                          <a:cs typeface="Arial" panose="020B0604020202020204" pitchFamily="34" charset="0"/>
                        </a:rPr>
                        <a:t>Total</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80</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dirty="0" smtClean="0">
                          <a:latin typeface="Arial" panose="020B0604020202020204" pitchFamily="34" charset="0"/>
                          <a:cs typeface="Arial" panose="020B0604020202020204" pitchFamily="34" charset="0"/>
                        </a:rPr>
                        <a:t>677</a:t>
                      </a:r>
                      <a:endParaRPr lang="en-US" sz="23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545926770"/>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3.5 – Averages and Range</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496944" cy="5553187"/>
              </a:xfrm>
              <a:prstGeom prst="rect">
                <a:avLst/>
              </a:prstGeom>
            </p:spPr>
            <p:txBody>
              <a:bodyPr wrap="square">
                <a:spAutoFit/>
              </a:bodyPr>
              <a:lstStyle/>
              <a:p>
                <a:pPr marL="620713" indent="-620713">
                  <a:buClr>
                    <a:srgbClr val="C00000"/>
                  </a:buClr>
                  <a:buFont typeface="+mj-lt"/>
                  <a:buAutoNum type="arabicPeriod" startAt="10"/>
                  <a:tabLst>
                    <a:tab pos="966788" algn="l"/>
                    <a:tab pos="1138238" algn="l"/>
                    <a:tab pos="2398713" algn="l"/>
                    <a:tab pos="3881438" algn="l"/>
                    <a:tab pos="5486400" algn="l"/>
                    <a:tab pos="6807200" algn="l"/>
                  </a:tabLst>
                </a:pPr>
                <a:r>
                  <a:rPr lang="en-US" sz="3000" dirty="0" smtClean="0">
                    <a:solidFill>
                      <a:srgbClr val="C00000"/>
                    </a:solidFill>
                    <a:latin typeface="Arial" panose="020B0604020202020204" pitchFamily="34" charset="0"/>
                    <a:cs typeface="Arial" panose="020B0604020202020204" pitchFamily="34" charset="0"/>
                  </a:rPr>
                  <a:t> a. </a:t>
                </a:r>
                <a:r>
                  <a:rPr lang="en-US" sz="3000" dirty="0" smtClean="0">
                    <a:latin typeface="Arial" panose="020B0604020202020204" pitchFamily="34" charset="0"/>
                    <a:cs typeface="Arial" panose="020B0604020202020204" pitchFamily="34" charset="0"/>
                  </a:rPr>
                  <a:t>3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8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16	</a:t>
                </a:r>
                <a:r>
                  <a:rPr lang="en-US" sz="3000" dirty="0" smtClean="0">
                    <a:solidFill>
                      <a:srgbClr val="C00000"/>
                    </a:solidFill>
                    <a:latin typeface="Arial" panose="020B0604020202020204" pitchFamily="34" charset="0"/>
                    <a:cs typeface="Arial" panose="020B0604020202020204" pitchFamily="34" charset="0"/>
                  </a:rPr>
                  <a:t>d</a:t>
                </a:r>
                <a:r>
                  <a:rPr lang="en-US" sz="3000" dirty="0">
                    <a:solidFill>
                      <a:srgbClr val="C00000"/>
                    </a:solidFill>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 20 ≤ </a:t>
                </a:r>
                <a:r>
                  <a:rPr lang="en-US" sz="3000" i="1" dirty="0" smtClean="0">
                    <a:latin typeface="Arial" panose="020B0604020202020204" pitchFamily="34" charset="0"/>
                    <a:cs typeface="Arial" panose="020B0604020202020204" pitchFamily="34" charset="0"/>
                  </a:rPr>
                  <a:t>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&lt; </a:t>
                </a:r>
                <a:r>
                  <a:rPr lang="en-US" sz="3000" dirty="0" smtClean="0">
                    <a:latin typeface="Arial" panose="020B0604020202020204" pitchFamily="34" charset="0"/>
                    <a:cs typeface="Arial" panose="020B0604020202020204" pitchFamily="34" charset="0"/>
                  </a:rPr>
                  <a:t>30</a:t>
                </a:r>
              </a:p>
              <a:p>
                <a:pPr marL="1138238" lvl="1" indent="-447675">
                  <a:buClr>
                    <a:srgbClr val="C00000"/>
                  </a:buClr>
                  <a:buFont typeface="+mj-lt"/>
                  <a:buAutoNum type="alphaLcPeriod" startAt="5"/>
                  <a:tabLst>
                    <a:tab pos="2398713" algn="l"/>
                    <a:tab pos="3881438" algn="l"/>
                    <a:tab pos="5486400" algn="l"/>
                    <a:tab pos="6807200" algn="l"/>
                  </a:tabLst>
                </a:pPr>
                <a:r>
                  <a:rPr lang="en-US" sz="3000" dirty="0" smtClean="0">
                    <a:latin typeface="Arial" panose="020B0604020202020204" pitchFamily="34" charset="0"/>
                    <a:cs typeface="Arial" panose="020B0604020202020204" pitchFamily="34" charset="0"/>
                  </a:rPr>
                  <a:t>There are 21 data values, so the median is in position </a:t>
                </a:r>
                <a14:m>
                  <m:oMath xmlns:m="http://schemas.openxmlformats.org/officeDocument/2006/math">
                    <m:f>
                      <m:fPr>
                        <m:ctrlPr>
                          <a:rPr lang="en-US" sz="3000" i="1">
                            <a:latin typeface="Cambria Math" panose="02040503050406030204" pitchFamily="18" charset="0"/>
                            <a:cs typeface="Arial" panose="020B0604020202020204" pitchFamily="34" charset="0"/>
                          </a:rPr>
                        </m:ctrlPr>
                      </m:fPr>
                      <m:num>
                        <m:r>
                          <a:rPr lang="en-US" sz="3000" b="0" i="0" smtClean="0">
                            <a:latin typeface="Cambria Math" panose="02040503050406030204" pitchFamily="18" charset="0"/>
                            <a:cs typeface="Arial" panose="020B0604020202020204" pitchFamily="34" charset="0"/>
                          </a:rPr>
                          <m:t>21 + 2</m:t>
                        </m:r>
                      </m:num>
                      <m:den>
                        <m:r>
                          <a:rPr lang="en-US" sz="3000" b="0" i="0" smtClean="0">
                            <a:latin typeface="Cambria Math" panose="02040503050406030204" pitchFamily="18" charset="0"/>
                            <a:cs typeface="Arial" panose="020B0604020202020204" pitchFamily="34" charset="0"/>
                          </a:rPr>
                          <m:t>2</m:t>
                        </m:r>
                      </m:den>
                    </m:f>
                  </m:oMath>
                </a14:m>
                <a:r>
                  <a:rPr lang="en-US" sz="3000" dirty="0" smtClean="0">
                    <a:latin typeface="Arial" panose="020B0604020202020204" pitchFamily="34" charset="0"/>
                    <a:cs typeface="Arial" panose="020B0604020202020204" pitchFamily="34" charset="0"/>
                  </a:rPr>
                  <a:t> = 11</a:t>
                </a:r>
              </a:p>
              <a:p>
                <a:pPr marL="1138238" lvl="1" indent="-447675">
                  <a:buClr>
                    <a:srgbClr val="C00000"/>
                  </a:buClr>
                  <a:buFont typeface="+mj-lt"/>
                  <a:buAutoNum type="alphaLcPeriod" startAt="5"/>
                  <a:tabLst>
                    <a:tab pos="2398713" algn="l"/>
                    <a:tab pos="3881438" algn="l"/>
                    <a:tab pos="5486400" algn="l"/>
                    <a:tab pos="6807200" algn="l"/>
                  </a:tabLst>
                </a:pPr>
                <a:r>
                  <a:rPr lang="en-US" sz="3000" dirty="0">
                    <a:latin typeface="Arial" panose="020B0604020202020204" pitchFamily="34" charset="0"/>
                    <a:cs typeface="Arial" panose="020B0604020202020204" pitchFamily="34" charset="0"/>
                  </a:rPr>
                  <a:t>20 ≤ </a:t>
                </a:r>
                <a:r>
                  <a:rPr lang="en-US" sz="3000" i="1" dirty="0" smtClean="0">
                    <a:latin typeface="Arial" panose="020B0604020202020204" pitchFamily="34" charset="0"/>
                    <a:cs typeface="Arial" panose="020B0604020202020204" pitchFamily="34" charset="0"/>
                  </a:rPr>
                  <a:t>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&lt; </a:t>
                </a:r>
                <a:r>
                  <a:rPr lang="en-US" sz="3000" dirty="0" smtClean="0">
                    <a:latin typeface="Arial" panose="020B0604020202020204" pitchFamily="34" charset="0"/>
                    <a:cs typeface="Arial" panose="020B0604020202020204" pitchFamily="34" charset="0"/>
                  </a:rPr>
                  <a:t>30</a:t>
                </a:r>
              </a:p>
              <a:p>
                <a:pPr marL="690563" indent="-690563">
                  <a:buClr>
                    <a:srgbClr val="C00000"/>
                  </a:buClr>
                  <a:buFont typeface="+mj-lt"/>
                  <a:buAutoNum type="arabicPeriod" startAt="10"/>
                  <a:tabLst>
                    <a:tab pos="2398713" algn="l"/>
                    <a:tab pos="3881438" algn="l"/>
                    <a:tab pos="5486400" algn="l"/>
                    <a:tab pos="68072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36</a:t>
                </a:r>
              </a:p>
              <a:p>
                <a:pPr marL="1204913" lvl="1" indent="-514350">
                  <a:buClr>
                    <a:srgbClr val="C00000"/>
                  </a:buClr>
                  <a:buFont typeface="+mj-lt"/>
                  <a:buAutoNum type="alphaLcPeriod" startAt="2"/>
                  <a:tabLst>
                    <a:tab pos="2398713" algn="l"/>
                    <a:tab pos="3881438" algn="l"/>
                    <a:tab pos="5486400" algn="l"/>
                    <a:tab pos="6807200" algn="l"/>
                  </a:tabLst>
                </a:pPr>
                <a:r>
                  <a:rPr lang="en-US" sz="3000" dirty="0" smtClean="0">
                    <a:latin typeface="Arial" panose="020B0604020202020204" pitchFamily="34" charset="0"/>
                    <a:cs typeface="Arial" panose="020B0604020202020204" pitchFamily="34" charset="0"/>
                  </a:rPr>
                  <a:t>The total number of items is 36, so the median is at number </a:t>
                </a:r>
                <a14:m>
                  <m:oMath xmlns:m="http://schemas.openxmlformats.org/officeDocument/2006/math">
                    <m:f>
                      <m:fPr>
                        <m:ctrlPr>
                          <a:rPr lang="en-US" sz="3000" i="1">
                            <a:latin typeface="Cambria Math" panose="02040503050406030204" pitchFamily="18" charset="0"/>
                            <a:cs typeface="Arial" panose="020B0604020202020204" pitchFamily="34" charset="0"/>
                          </a:rPr>
                        </m:ctrlPr>
                      </m:fPr>
                      <m:num>
                        <m:r>
                          <a:rPr lang="en-US" sz="3000" b="0" i="0" smtClean="0">
                            <a:latin typeface="Cambria Math" panose="02040503050406030204" pitchFamily="18" charset="0"/>
                            <a:cs typeface="Arial" panose="020B0604020202020204" pitchFamily="34" charset="0"/>
                          </a:rPr>
                          <m:t>36</m:t>
                        </m:r>
                        <m:r>
                          <a:rPr lang="en-US" sz="3000">
                            <a:latin typeface="Cambria Math" panose="02040503050406030204" pitchFamily="18" charset="0"/>
                            <a:cs typeface="Arial" panose="020B0604020202020204" pitchFamily="34" charset="0"/>
                          </a:rPr>
                          <m:t> +</m:t>
                        </m:r>
                        <m:r>
                          <a:rPr lang="en-US" sz="3000" b="0" i="0" smtClean="0">
                            <a:latin typeface="Cambria Math" panose="02040503050406030204" pitchFamily="18" charset="0"/>
                            <a:cs typeface="Arial" panose="020B0604020202020204" pitchFamily="34" charset="0"/>
                          </a:rPr>
                          <m:t>1</m:t>
                        </m:r>
                      </m:num>
                      <m:den>
                        <m:r>
                          <a:rPr lang="en-US" sz="3000">
                            <a:latin typeface="Cambria Math" panose="02040503050406030204" pitchFamily="18" charset="0"/>
                            <a:cs typeface="Arial" panose="020B0604020202020204" pitchFamily="34" charset="0"/>
                          </a:rPr>
                          <m:t>2</m:t>
                        </m:r>
                      </m:den>
                    </m:f>
                  </m:oMath>
                </a14:m>
                <a:r>
                  <a:rPr lang="en-US" sz="3000" dirty="0">
                    <a:latin typeface="Arial" panose="020B0604020202020204" pitchFamily="34" charset="0"/>
                    <a:cs typeface="Arial" panose="020B0604020202020204" pitchFamily="34" charset="0"/>
                  </a:rPr>
                  <a:t> = </a:t>
                </a:r>
                <a:r>
                  <a:rPr lang="en-US" sz="3000" dirty="0" smtClean="0">
                    <a:latin typeface="Arial" panose="020B0604020202020204" pitchFamily="34" charset="0"/>
                    <a:cs typeface="Arial" panose="020B0604020202020204" pitchFamily="34" charset="0"/>
                  </a:rPr>
                  <a:t>18.5</a:t>
                </a:r>
                <a:endParaRPr lang="en-US" sz="3000" dirty="0">
                  <a:latin typeface="Arial" panose="020B0604020202020204" pitchFamily="34" charset="0"/>
                  <a:cs typeface="Arial" panose="020B0604020202020204" pitchFamily="34" charset="0"/>
                </a:endParaRPr>
              </a:p>
              <a:p>
                <a:pPr marL="1138238" lvl="1" indent="-447675">
                  <a:buClr>
                    <a:srgbClr val="C00000"/>
                  </a:buClr>
                  <a:buFont typeface="+mj-lt"/>
                  <a:buAutoNum type="alphaLcPeriod" startAt="2"/>
                  <a:tabLst>
                    <a:tab pos="2398713" algn="l"/>
                    <a:tab pos="3881438" algn="l"/>
                    <a:tab pos="5486400" algn="l"/>
                    <a:tab pos="6807200" algn="l"/>
                  </a:tabLst>
                </a:pPr>
                <a:r>
                  <a:rPr lang="en-US" sz="3000" dirty="0" smtClean="0">
                    <a:latin typeface="Arial" panose="020B0604020202020204" pitchFamily="34" charset="0"/>
                    <a:cs typeface="Arial" panose="020B0604020202020204" pitchFamily="34" charset="0"/>
                  </a:rPr>
                  <a:t>7.5 </a:t>
                </a:r>
                <a:r>
                  <a:rPr lang="en-US" sz="3000" dirty="0">
                    <a:latin typeface="Arial" panose="020B0604020202020204" pitchFamily="34" charset="0"/>
                    <a:cs typeface="Arial" panose="020B0604020202020204" pitchFamily="34" charset="0"/>
                  </a:rPr>
                  <a:t>≤ </a:t>
                </a:r>
                <a:r>
                  <a:rPr lang="en-US" sz="3000" i="1" dirty="0" smtClean="0">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&lt; </a:t>
                </a:r>
                <a:r>
                  <a:rPr lang="en-US" sz="3000" dirty="0" smtClean="0">
                    <a:latin typeface="Arial" panose="020B0604020202020204" pitchFamily="34" charset="0"/>
                    <a:cs typeface="Arial" panose="020B0604020202020204" pitchFamily="34" charset="0"/>
                  </a:rPr>
                  <a:t>8.0	</a:t>
                </a:r>
                <a:r>
                  <a:rPr lang="en-US" sz="3000" dirty="0" smtClean="0">
                    <a:solidFill>
                      <a:srgbClr val="C00000"/>
                    </a:solidFill>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7.0 ≤ </a:t>
                </a:r>
                <a:r>
                  <a:rPr lang="en-US" sz="3000" i="1" dirty="0">
                    <a:latin typeface="Arial" panose="020B0604020202020204" pitchFamily="34" charset="0"/>
                    <a:cs typeface="Arial" panose="020B0604020202020204" pitchFamily="34" charset="0"/>
                  </a:rPr>
                  <a:t>d</a:t>
                </a:r>
                <a:r>
                  <a:rPr lang="en-US" sz="3000" dirty="0">
                    <a:latin typeface="Arial" panose="020B0604020202020204" pitchFamily="34" charset="0"/>
                    <a:cs typeface="Arial" panose="020B0604020202020204" pitchFamily="34" charset="0"/>
                  </a:rPr>
                  <a:t> &lt; </a:t>
                </a:r>
                <a:r>
                  <a:rPr lang="en-US" sz="3000" dirty="0" smtClean="0">
                    <a:latin typeface="Arial" panose="020B0604020202020204" pitchFamily="34" charset="0"/>
                    <a:cs typeface="Arial" panose="020B0604020202020204" pitchFamily="34" charset="0"/>
                  </a:rPr>
                  <a:t>7.5</a:t>
                </a:r>
              </a:p>
              <a:p>
                <a:pPr marL="1204913" lvl="1" indent="-514350">
                  <a:buClr>
                    <a:srgbClr val="C00000"/>
                  </a:buClr>
                  <a:buFont typeface="+mj-lt"/>
                  <a:buAutoNum type="alphaLcPeriod" startAt="5"/>
                  <a:tabLst>
                    <a:tab pos="2398713" algn="l"/>
                    <a:tab pos="3881438" algn="l"/>
                    <a:tab pos="5486400" algn="l"/>
                    <a:tab pos="6807200" algn="l"/>
                  </a:tabLst>
                </a:pPr>
                <a:r>
                  <a:rPr lang="en-US" sz="3000" dirty="0" smtClean="0">
                    <a:latin typeface="Arial" panose="020B0604020202020204" pitchFamily="34" charset="0"/>
                    <a:cs typeface="Arial" panose="020B0604020202020204" pitchFamily="34" charset="0"/>
                  </a:rPr>
                  <a:t>Ben		</a:t>
                </a:r>
                <a:r>
                  <a:rPr lang="en-US" sz="3000" dirty="0" smtClean="0">
                    <a:solidFill>
                      <a:srgbClr val="C00000"/>
                    </a:solidFill>
                    <a:latin typeface="Arial" panose="020B0604020202020204" pitchFamily="34" charset="0"/>
                    <a:cs typeface="Arial" panose="020B0604020202020204" pitchFamily="34" charset="0"/>
                  </a:rPr>
                  <a:t>f. </a:t>
                </a:r>
                <a:r>
                  <a:rPr lang="en-US" sz="3000" dirty="0" smtClean="0">
                    <a:latin typeface="Arial" panose="020B0604020202020204" pitchFamily="34" charset="0"/>
                    <a:cs typeface="Arial" panose="020B0604020202020204" pitchFamily="34" charset="0"/>
                  </a:rPr>
                  <a:t> 7.5 </a:t>
                </a: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d</a:t>
                </a:r>
                <a:r>
                  <a:rPr lang="en-US" sz="3000" dirty="0">
                    <a:latin typeface="Arial" panose="020B0604020202020204" pitchFamily="34" charset="0"/>
                    <a:cs typeface="Arial" panose="020B0604020202020204" pitchFamily="34" charset="0"/>
                  </a:rPr>
                  <a:t> &lt; </a:t>
                </a:r>
                <a:r>
                  <a:rPr lang="en-US" sz="3000" dirty="0" smtClean="0">
                    <a:latin typeface="Arial" panose="020B0604020202020204" pitchFamily="34" charset="0"/>
                    <a:cs typeface="Arial" panose="020B0604020202020204" pitchFamily="34" charset="0"/>
                  </a:rPr>
                  <a:t>8.0</a:t>
                </a:r>
              </a:p>
              <a:p>
                <a:pPr marL="1204913" lvl="1" indent="-514350">
                  <a:buClr>
                    <a:srgbClr val="C00000"/>
                  </a:buClr>
                  <a:buFont typeface="+mj-lt"/>
                  <a:buAutoNum type="alphaLcPeriod" startAt="7"/>
                  <a:tabLst>
                    <a:tab pos="2398713" algn="l"/>
                    <a:tab pos="3881438" algn="l"/>
                    <a:tab pos="5486400" algn="l"/>
                    <a:tab pos="6807200" algn="l"/>
                  </a:tabLst>
                </a:pPr>
                <a:r>
                  <a:rPr lang="en-US" sz="3000" dirty="0" smtClean="0">
                    <a:latin typeface="Arial" panose="020B0604020202020204" pitchFamily="34" charset="0"/>
                    <a:cs typeface="Arial" panose="020B0604020202020204" pitchFamily="34" charset="0"/>
                  </a:rPr>
                  <a:t>Jamie, because he has done more jumps in training over 8.0</a:t>
                </a:r>
                <a:endParaRPr lang="en-US" sz="30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496944" cy="5553187"/>
              </a:xfrm>
              <a:prstGeom prst="rect">
                <a:avLst/>
              </a:prstGeom>
              <a:blipFill rotWithShape="0">
                <a:blip r:embed="rId4"/>
                <a:stretch>
                  <a:fillRect l="-1435" t="-1427" r="-1220" b="-2415"/>
                </a:stretch>
              </a:blipFill>
            </p:spPr>
            <p:txBody>
              <a:bodyPr/>
              <a:lstStyle/>
              <a:p>
                <a:r>
                  <a:rPr lang="en-US">
                    <a:noFill/>
                  </a:rPr>
                  <a:t> </a:t>
                </a:r>
              </a:p>
            </p:txBody>
          </p:sp>
        </mc:Fallback>
      </mc:AlternateContent>
    </p:spTree>
    <p:extLst>
      <p:ext uri="{BB962C8B-B14F-4D97-AF65-F5344CB8AC3E}">
        <p14:creationId xmlns:p14="http://schemas.microsoft.com/office/powerpoint/2010/main" val="3106918253"/>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3.5 – Averages and Range</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496944" cy="4194097"/>
              </a:xfrm>
              <a:prstGeom prst="rect">
                <a:avLst/>
              </a:prstGeom>
            </p:spPr>
            <p:txBody>
              <a:bodyPr wrap="square">
                <a:spAutoFit/>
              </a:bodyPr>
              <a:lstStyle/>
              <a:p>
                <a:pPr marL="620713" indent="-620713">
                  <a:buClr>
                    <a:srgbClr val="C00000"/>
                  </a:buClr>
                  <a:buFont typeface="+mj-lt"/>
                  <a:buAutoNum type="arabicPeriod" startAt="12"/>
                  <a:tabLst>
                    <a:tab pos="966788" algn="l"/>
                    <a:tab pos="1138238" algn="l"/>
                    <a:tab pos="2398713" algn="l"/>
                    <a:tab pos="3881438" algn="l"/>
                    <a:tab pos="5486400" algn="l"/>
                    <a:tab pos="6807200" algn="l"/>
                  </a:tabLst>
                </a:pPr>
                <a:r>
                  <a:rPr lang="en-US" sz="3600" dirty="0" smtClean="0">
                    <a:solidFill>
                      <a:srgbClr val="C00000"/>
                    </a:solidFill>
                    <a:latin typeface="Arial" panose="020B0604020202020204" pitchFamily="34" charset="0"/>
                    <a:cs typeface="Arial" panose="020B0604020202020204" pitchFamily="34" charset="0"/>
                  </a:rPr>
                  <a:t> a. </a:t>
                </a:r>
                <a:r>
                  <a:rPr lang="en-US" sz="3600" dirty="0" smtClean="0">
                    <a:latin typeface="Arial" panose="020B0604020202020204" pitchFamily="34" charset="0"/>
                    <a:cs typeface="Arial" panose="020B0604020202020204" pitchFamily="34" charset="0"/>
                  </a:rPr>
                  <a:t>6</a:t>
                </a:r>
              </a:p>
              <a:p>
                <a:pPr marL="1138238" lvl="1" indent="-396875">
                  <a:buClr>
                    <a:srgbClr val="C00000"/>
                  </a:buClr>
                  <a:buFont typeface="+mj-lt"/>
                  <a:buAutoNum type="alphaLcPeriod" startAt="2"/>
                  <a:tabLst>
                    <a:tab pos="2398713" algn="l"/>
                    <a:tab pos="3881438" algn="l"/>
                    <a:tab pos="5486400" algn="l"/>
                    <a:tab pos="6807200" algn="l"/>
                  </a:tabLst>
                </a:pPr>
                <a:r>
                  <a:rPr lang="en-US" sz="3600" dirty="0" smtClean="0">
                    <a:latin typeface="Arial" panose="020B0604020202020204" pitchFamily="34" charset="0"/>
                    <a:cs typeface="Arial" panose="020B0604020202020204" pitchFamily="34" charset="0"/>
                  </a:rPr>
                  <a:t>Mean</a:t>
                </a:r>
              </a:p>
              <a:p>
                <a:pPr marL="465138" lvl="1">
                  <a:spcAft>
                    <a:spcPts val="1200"/>
                  </a:spcAft>
                  <a:buClr>
                    <a:srgbClr val="C00000"/>
                  </a:buClr>
                  <a:tabLst>
                    <a:tab pos="2398713" algn="l"/>
                    <a:tab pos="3881438" algn="l"/>
                    <a:tab pos="5486400" algn="l"/>
                    <a:tab pos="6807200" algn="l"/>
                  </a:tabLst>
                </a:pPr>
                <a:r>
                  <a:rPr lang="en-US" sz="3600" dirty="0" smtClean="0">
                    <a:latin typeface="Arial" panose="020B0604020202020204" pitchFamily="34" charset="0"/>
                    <a:cs typeface="Arial" panose="020B0604020202020204" pitchFamily="34" charset="0"/>
                  </a:rPr>
                  <a:t>=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d>
                          <m:dPr>
                            <m:ctrlPr>
                              <a:rPr lang="en-US" sz="2100" b="0" i="1" smtClean="0">
                                <a:latin typeface="Cambria Math" panose="02040503050406030204" pitchFamily="18" charset="0"/>
                                <a:cs typeface="Arial" panose="020B0604020202020204" pitchFamily="34" charset="0"/>
                              </a:rPr>
                            </m:ctrlPr>
                          </m:dPr>
                          <m:e>
                            <m:r>
                              <a:rPr lang="en-US" sz="2100" b="0" i="1" smtClean="0">
                                <a:latin typeface="Cambria Math" panose="02040503050406030204" pitchFamily="18" charset="0"/>
                                <a:cs typeface="Arial" panose="020B0604020202020204" pitchFamily="34" charset="0"/>
                              </a:rPr>
                              <m:t>1 </m:t>
                            </m:r>
                            <m:r>
                              <a:rPr lang="en-US" sz="2100" b="0" i="1" smtClean="0">
                                <a:latin typeface="Cambria Math" panose="02040503050406030204" pitchFamily="18" charset="0"/>
                                <a:cs typeface="Arial" panose="020B0604020202020204" pitchFamily="34" charset="0"/>
                              </a:rPr>
                              <m:t>𝑥</m:t>
                            </m:r>
                            <m:r>
                              <a:rPr lang="en-US" sz="2100" b="0" i="1" smtClean="0">
                                <a:latin typeface="Cambria Math" panose="02040503050406030204" pitchFamily="18" charset="0"/>
                                <a:cs typeface="Arial" panose="020B0604020202020204" pitchFamily="34" charset="0"/>
                              </a:rPr>
                              <m:t> 1</m:t>
                            </m:r>
                          </m:e>
                        </m:d>
                        <m:r>
                          <a:rPr lang="en-US" sz="2100" b="0" i="1" smtClean="0">
                            <a:latin typeface="Cambria Math" panose="02040503050406030204" pitchFamily="18" charset="0"/>
                            <a:cs typeface="Arial" panose="020B0604020202020204" pitchFamily="34" charset="0"/>
                          </a:rPr>
                          <m:t> + </m:t>
                        </m:r>
                        <m:r>
                          <a:rPr lang="en-US" sz="2100" b="0" i="0" smtClean="0">
                            <a:latin typeface="Cambria Math" panose="02040503050406030204" pitchFamily="18" charset="0"/>
                            <a:cs typeface="Arial" panose="020B0604020202020204" pitchFamily="34" charset="0"/>
                          </a:rPr>
                          <m:t>(</m:t>
                        </m:r>
                        <m:r>
                          <a:rPr lang="en-US" sz="2100" b="0" i="1" smtClean="0">
                            <a:latin typeface="Cambria Math" panose="02040503050406030204" pitchFamily="18" charset="0"/>
                            <a:cs typeface="Arial" panose="020B0604020202020204" pitchFamily="34" charset="0"/>
                          </a:rPr>
                          <m:t>3</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3</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b="0" i="1" smtClean="0">
                            <a:latin typeface="Cambria Math" panose="02040503050406030204" pitchFamily="18" charset="0"/>
                            <a:cs typeface="Arial" panose="020B0604020202020204" pitchFamily="34" charset="0"/>
                          </a:rPr>
                          <m:t>5</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4</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b="0" i="1" smtClean="0">
                            <a:latin typeface="Cambria Math" panose="02040503050406030204" pitchFamily="18" charset="0"/>
                            <a:cs typeface="Arial" panose="020B0604020202020204" pitchFamily="34" charset="0"/>
                          </a:rPr>
                          <m:t>7</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2</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b="0" i="1" smtClean="0">
                            <a:latin typeface="Cambria Math" panose="02040503050406030204" pitchFamily="18" charset="0"/>
                            <a:cs typeface="Arial" panose="020B0604020202020204" pitchFamily="34" charset="0"/>
                          </a:rPr>
                          <m:t>9</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3</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1</m:t>
                        </m:r>
                        <m:r>
                          <a:rPr lang="en-US" sz="2100" b="0" i="1" smtClean="0">
                            <a:latin typeface="Cambria Math" panose="02040503050406030204" pitchFamily="18" charset="0"/>
                            <a:cs typeface="Arial" panose="020B0604020202020204" pitchFamily="34" charset="0"/>
                          </a:rPr>
                          <m:t>1</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2</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1</m:t>
                        </m:r>
                        <m:r>
                          <a:rPr lang="en-US" sz="2100" b="0" i="1" smtClean="0">
                            <a:latin typeface="Cambria Math" panose="02040503050406030204" pitchFamily="18" charset="0"/>
                            <a:cs typeface="Arial" panose="020B0604020202020204" pitchFamily="34" charset="0"/>
                          </a:rPr>
                          <m:t>3</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1</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1</m:t>
                        </m:r>
                        <m:r>
                          <a:rPr lang="en-US" sz="2100" b="0" i="1" smtClean="0">
                            <a:latin typeface="Cambria Math" panose="02040503050406030204" pitchFamily="18" charset="0"/>
                            <a:cs typeface="Arial" panose="020B0604020202020204" pitchFamily="34" charset="0"/>
                          </a:rPr>
                          <m:t>5</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2</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1</m:t>
                        </m:r>
                        <m:r>
                          <a:rPr lang="en-US" sz="2100" b="0" i="1" smtClean="0">
                            <a:latin typeface="Cambria Math" panose="02040503050406030204" pitchFamily="18" charset="0"/>
                            <a:cs typeface="Arial" panose="020B0604020202020204" pitchFamily="34" charset="0"/>
                          </a:rPr>
                          <m:t>7</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4</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m:t>
                        </m:r>
                        <m:r>
                          <a:rPr lang="en-US" sz="2100" b="0" i="0" smtClean="0">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1</m:t>
                        </m:r>
                        <m:r>
                          <a:rPr lang="en-US" sz="2100" b="0" i="1" smtClean="0">
                            <a:latin typeface="Cambria Math" panose="02040503050406030204" pitchFamily="18" charset="0"/>
                            <a:cs typeface="Arial" panose="020B0604020202020204" pitchFamily="34" charset="0"/>
                          </a:rPr>
                          <m:t>9</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𝑥</m:t>
                        </m:r>
                        <m:r>
                          <a:rPr lang="en-US" sz="2100" i="1">
                            <a:latin typeface="Cambria Math" panose="02040503050406030204" pitchFamily="18" charset="0"/>
                            <a:cs typeface="Arial" panose="020B0604020202020204" pitchFamily="34" charset="0"/>
                          </a:rPr>
                          <m:t> 0</m:t>
                        </m:r>
                        <m:r>
                          <a:rPr lang="en-US" sz="2100" b="0" i="0" smtClean="0">
                            <a:latin typeface="Cambria Math" panose="02040503050406030204" pitchFamily="18" charset="0"/>
                            <a:cs typeface="Arial" panose="020B0604020202020204" pitchFamily="34" charset="0"/>
                          </a:rPr>
                          <m:t>)</m:t>
                        </m:r>
                      </m:num>
                      <m:den>
                        <m:r>
                          <a:rPr lang="en-US" sz="2100" b="0" i="0" smtClean="0">
                            <a:latin typeface="Cambria Math" panose="02040503050406030204" pitchFamily="18" charset="0"/>
                            <a:cs typeface="Arial" panose="020B0604020202020204" pitchFamily="34" charset="0"/>
                          </a:rPr>
                          <m:t>22</m:t>
                        </m:r>
                      </m:den>
                    </m:f>
                  </m:oMath>
                </a14:m>
                <a:endParaRPr lang="en-US" sz="2100" dirty="0" smtClean="0">
                  <a:latin typeface="Arial" panose="020B0604020202020204" pitchFamily="34" charset="0"/>
                  <a:cs typeface="Arial" panose="020B0604020202020204" pitchFamily="34" charset="0"/>
                </a:endParaRPr>
              </a:p>
              <a:p>
                <a:pPr marL="465138" lvl="1">
                  <a:buClr>
                    <a:srgbClr val="C00000"/>
                  </a:buClr>
                  <a:tabLst>
                    <a:tab pos="2398713" algn="l"/>
                    <a:tab pos="3881438" algn="l"/>
                    <a:tab pos="5486400" algn="l"/>
                    <a:tab pos="6807200" algn="l"/>
                  </a:tabLst>
                </a:pPr>
                <a:r>
                  <a:rPr lang="en-US" sz="4800" dirty="0" smtClean="0">
                    <a:latin typeface="Arial" panose="020B0604020202020204" pitchFamily="34" charset="0"/>
                    <a:cs typeface="Arial" panose="020B0604020202020204" pitchFamily="34" charset="0"/>
                  </a:rPr>
                  <a:t>=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smtClean="0">
                            <a:latin typeface="Cambria Math" panose="02040503050406030204" pitchFamily="18" charset="0"/>
                            <a:cs typeface="Arial" panose="020B0604020202020204" pitchFamily="34" charset="0"/>
                          </a:rPr>
                          <m:t>1</m:t>
                        </m:r>
                        <m:r>
                          <a:rPr lang="en-US" sz="4800" b="0" i="1" smtClean="0">
                            <a:latin typeface="Cambria Math" panose="02040503050406030204" pitchFamily="18" charset="0"/>
                            <a:cs typeface="Arial" panose="020B0604020202020204" pitchFamily="34" charset="0"/>
                          </a:rPr>
                          <m:t>+9+20+14+27+22+13+30+68</m:t>
                        </m:r>
                      </m:num>
                      <m:den>
                        <m:r>
                          <a:rPr lang="en-US" sz="4800">
                            <a:latin typeface="Cambria Math" panose="02040503050406030204" pitchFamily="18" charset="0"/>
                            <a:cs typeface="Arial" panose="020B0604020202020204" pitchFamily="34" charset="0"/>
                          </a:rPr>
                          <m:t>22</m:t>
                        </m:r>
                      </m:den>
                    </m:f>
                  </m:oMath>
                </a14:m>
                <a:endParaRPr lang="en-US" sz="4800" dirty="0" smtClean="0">
                  <a:latin typeface="Arial" panose="020B0604020202020204" pitchFamily="34" charset="0"/>
                  <a:cs typeface="Arial" panose="020B0604020202020204" pitchFamily="34" charset="0"/>
                </a:endParaRPr>
              </a:p>
              <a:p>
                <a:pPr marL="465138" lvl="1">
                  <a:buClr>
                    <a:srgbClr val="C00000"/>
                  </a:buClr>
                  <a:tabLst>
                    <a:tab pos="2398713" algn="l"/>
                    <a:tab pos="3881438" algn="l"/>
                    <a:tab pos="5486400" algn="l"/>
                    <a:tab pos="6807200" algn="l"/>
                  </a:tabLst>
                </a:pPr>
                <a:r>
                  <a:rPr lang="en-US" sz="4800" dirty="0" smtClean="0">
                    <a:latin typeface="Arial" panose="020B0604020202020204" pitchFamily="34" charset="0"/>
                    <a:cs typeface="Arial" panose="020B0604020202020204" pitchFamily="34" charset="0"/>
                  </a:rPr>
                  <a:t>= 9.27, so no compensation.</a:t>
                </a:r>
                <a:endParaRPr lang="en-US" sz="48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496944" cy="4194097"/>
              </a:xfrm>
              <a:prstGeom prst="rect">
                <a:avLst/>
              </a:prstGeom>
              <a:blipFill rotWithShape="0">
                <a:blip r:embed="rId4"/>
                <a:stretch>
                  <a:fillRect l="-1937" t="-2180" r="-1578" b="-6105"/>
                </a:stretch>
              </a:blipFill>
            </p:spPr>
            <p:txBody>
              <a:bodyPr/>
              <a:lstStyle/>
              <a:p>
                <a:r>
                  <a:rPr lang="en-US">
                    <a:noFill/>
                  </a:rPr>
                  <a:t> </a:t>
                </a:r>
              </a:p>
            </p:txBody>
          </p:sp>
        </mc:Fallback>
      </mc:AlternateContent>
    </p:spTree>
    <p:extLst>
      <p:ext uri="{BB962C8B-B14F-4D97-AF65-F5344CB8AC3E}">
        <p14:creationId xmlns:p14="http://schemas.microsoft.com/office/powerpoint/2010/main" val="409590454"/>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3.6 – Statistical Diagrams 2</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p:sp>
        <p:nvSpPr>
          <p:cNvPr id="3" name="Rectangle 2"/>
          <p:cNvSpPr/>
          <p:nvPr/>
        </p:nvSpPr>
        <p:spPr>
          <a:xfrm>
            <a:off x="251520" y="1196752"/>
            <a:ext cx="8496944" cy="1569660"/>
          </a:xfrm>
          <a:prstGeom prst="rect">
            <a:avLst/>
          </a:prstGeom>
        </p:spPr>
        <p:txBody>
          <a:bodyPr wrap="square">
            <a:spAutoFit/>
          </a:bodyPr>
          <a:lstStyle/>
          <a:p>
            <a:pPr marL="517525" indent="-517525">
              <a:buClr>
                <a:srgbClr val="C00000"/>
              </a:buClr>
              <a:buFont typeface="+mj-lt"/>
              <a:buAutoNum type="arabicPeriod"/>
              <a:tabLst>
                <a:tab pos="2398713" algn="l"/>
                <a:tab pos="3881438" algn="l"/>
                <a:tab pos="5486400" algn="l"/>
                <a:tab pos="6807200" algn="l"/>
              </a:tabLst>
            </a:pPr>
            <a:r>
              <a:rPr lang="en-US" sz="3200" dirty="0" smtClean="0">
                <a:solidFill>
                  <a:srgbClr val="C00000"/>
                </a:solidFill>
                <a:latin typeface="Arial" panose="020B0604020202020204" pitchFamily="34" charset="0"/>
                <a:cs typeface="Arial" panose="020B0604020202020204" pitchFamily="34" charset="0"/>
              </a:rPr>
              <a:t> a. </a:t>
            </a:r>
            <a:r>
              <a:rPr lang="en-US" sz="3200" dirty="0" smtClean="0">
                <a:latin typeface="Arial" panose="020B0604020202020204" pitchFamily="34" charset="0"/>
                <a:cs typeface="Arial" panose="020B0604020202020204" pitchFamily="34" charset="0"/>
              </a:rPr>
              <a:t>Pie chart with Tea 72</a:t>
            </a:r>
            <a:r>
              <a:rPr lang="en-US" sz="3200" baseline="30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 Coffee 180</a:t>
            </a:r>
            <a:r>
              <a:rPr lang="en-US" sz="3200" baseline="30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Cola 45</a:t>
            </a:r>
            <a:r>
              <a:rPr lang="en-US" sz="3200" baseline="30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 Water 63</a:t>
            </a:r>
            <a:r>
              <a:rPr lang="en-US" sz="3200" baseline="30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a:t>
            </a:r>
          </a:p>
          <a:p>
            <a:pPr marL="517525" indent="-517525">
              <a:buClr>
                <a:srgbClr val="C00000"/>
              </a:buClr>
              <a:buFont typeface="+mj-lt"/>
              <a:buAutoNum type="arabicPeriod"/>
              <a:tabLst>
                <a:tab pos="2398713" algn="l"/>
                <a:tab pos="3881438" algn="l"/>
                <a:tab pos="5486400" algn="l"/>
                <a:tab pos="6807200" algn="l"/>
              </a:tabLst>
            </a:pP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1949" t="25850" r="25379" b="13250"/>
          <a:stretch/>
        </p:blipFill>
        <p:spPr>
          <a:xfrm>
            <a:off x="921421" y="2285605"/>
            <a:ext cx="4154635" cy="4303015"/>
          </a:xfrm>
          <a:prstGeom prst="rect">
            <a:avLst/>
          </a:prstGeom>
        </p:spPr>
      </p:pic>
    </p:spTree>
    <p:extLst>
      <p:ext uri="{BB962C8B-B14F-4D97-AF65-F5344CB8AC3E}">
        <p14:creationId xmlns:p14="http://schemas.microsoft.com/office/powerpoint/2010/main" val="1779079369"/>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3 -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631</a:t>
            </a:r>
            <a:endParaRPr lang="en-GB" sz="1400" b="1" dirty="0">
              <a:latin typeface="Calibri" panose="020F0502020204030204" pitchFamily="34" charset="0"/>
            </a:endParaRPr>
          </a:p>
        </p:txBody>
      </p:sp>
      <p:sp>
        <p:nvSpPr>
          <p:cNvPr id="3" name="Rectangle 2"/>
          <p:cNvSpPr/>
          <p:nvPr/>
        </p:nvSpPr>
        <p:spPr>
          <a:xfrm>
            <a:off x="251520" y="1196752"/>
            <a:ext cx="8568952" cy="553998"/>
          </a:xfrm>
          <a:prstGeom prst="rect">
            <a:avLst/>
          </a:prstGeom>
        </p:spPr>
        <p:txBody>
          <a:bodyPr wrap="square">
            <a:spAutoFit/>
          </a:bodyPr>
          <a:lstStyle/>
          <a:p>
            <a:pPr marL="514350" indent="-514350">
              <a:buClr>
                <a:srgbClr val="C00000"/>
              </a:buClr>
              <a:buFont typeface="+mj-lt"/>
              <a:buAutoNum type="arabicPeriod" startAt="8"/>
              <a:tabLst>
                <a:tab pos="2913063" algn="l"/>
                <a:tab pos="4978400" algn="l"/>
                <a:tab pos="6451600" algn="l"/>
              </a:tabLst>
            </a:pPr>
            <a:r>
              <a:rPr lang="en-US" sz="3000" dirty="0" smtClean="0">
                <a:solidFill>
                  <a:srgbClr val="FF0000"/>
                </a:solidFill>
                <a:latin typeface="Arial" panose="020B0604020202020204" pitchFamily="34" charset="0"/>
                <a:cs typeface="Arial" panose="020B0604020202020204" pitchFamily="34" charset="0"/>
              </a:rPr>
              <a:t>	</a:t>
            </a:r>
            <a:endParaRPr lang="en-US" sz="3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472" t="22700" r="9710" b="5900"/>
          <a:stretch/>
        </p:blipFill>
        <p:spPr>
          <a:xfrm>
            <a:off x="1043607" y="1231362"/>
            <a:ext cx="5761097" cy="5293981"/>
          </a:xfrm>
          <a:prstGeom prst="rect">
            <a:avLst/>
          </a:prstGeom>
        </p:spPr>
      </p:pic>
    </p:spTree>
    <p:extLst>
      <p:ext uri="{BB962C8B-B14F-4D97-AF65-F5344CB8AC3E}">
        <p14:creationId xmlns:p14="http://schemas.microsoft.com/office/powerpoint/2010/main" val="783750448"/>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3.6 – Statistical Diagrams 2</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496944" cy="5690276"/>
              </a:xfrm>
              <a:prstGeom prst="rect">
                <a:avLst/>
              </a:prstGeom>
            </p:spPr>
            <p:txBody>
              <a:bodyPr wrap="square">
                <a:spAutoFit/>
              </a:bodyPr>
              <a:lstStyle/>
              <a:p>
                <a:pPr marL="517525" indent="-517525">
                  <a:buClr>
                    <a:srgbClr val="C00000"/>
                  </a:buClr>
                  <a:buFont typeface="+mj-lt"/>
                  <a:buAutoNum type="arabicPeriod" startAt="3"/>
                  <a:tabLst>
                    <a:tab pos="2398713" algn="l"/>
                    <a:tab pos="3881438" algn="l"/>
                    <a:tab pos="5486400" algn="l"/>
                    <a:tab pos="6807200" algn="l"/>
                  </a:tabLst>
                </a:pP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endParaRPr lang="en-US" sz="1600" dirty="0" smtClean="0">
                  <a:solidFill>
                    <a:srgbClr val="C00000"/>
                  </a:solidFill>
                  <a:latin typeface="Arial" panose="020B0604020202020204" pitchFamily="34" charset="0"/>
                  <a:cs typeface="Arial" panose="020B0604020202020204" pitchFamily="34" charset="0"/>
                </a:endParaRPr>
              </a:p>
              <a:p>
                <a:pPr marL="465138" indent="-465138">
                  <a:buClr>
                    <a:srgbClr val="C00000"/>
                  </a:buClr>
                  <a:buFont typeface="+mj-lt"/>
                  <a:buAutoNum type="arabicPeriod" startAt="3"/>
                  <a:tabLst>
                    <a:tab pos="2398713" algn="l"/>
                    <a:tab pos="3881438" algn="l"/>
                    <a:tab pos="5486400" algn="l"/>
                    <a:tab pos="6807200" algn="l"/>
                  </a:tabLst>
                </a:pPr>
                <a:r>
                  <a:rPr lang="en-US" sz="2800" dirty="0" smtClean="0">
                    <a:solidFill>
                      <a:srgbClr val="C00000"/>
                    </a:solidFill>
                    <a:latin typeface="Arial" panose="020B0604020202020204" pitchFamily="34" charset="0"/>
                    <a:cs typeface="Arial" panose="020B0604020202020204" pitchFamily="34" charset="0"/>
                  </a:rPr>
                  <a:t>a.</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000" dirty="0" smtClean="0">
                    <a:solidFill>
                      <a:srgbClr val="C00000"/>
                    </a:solidFill>
                    <a:latin typeface="Arial" panose="020B0604020202020204" pitchFamily="34" charset="0"/>
                    <a:cs typeface="Arial" panose="020B0604020202020204" pitchFamily="34" charset="0"/>
                  </a:rPr>
                  <a:t/>
                </a:r>
                <a:br>
                  <a:rPr lang="en-US" sz="2000" dirty="0" smtClean="0">
                    <a:solidFill>
                      <a:srgbClr val="C00000"/>
                    </a:solidFill>
                    <a:latin typeface="Arial" panose="020B0604020202020204" pitchFamily="34" charset="0"/>
                    <a:cs typeface="Arial" panose="020B0604020202020204" pitchFamily="34" charset="0"/>
                  </a:rPr>
                </a:br>
                <a:endParaRPr lang="en-US" sz="28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2398713" algn="l"/>
                    <a:tab pos="3881438" algn="l"/>
                    <a:tab pos="5486400" algn="l"/>
                    <a:tab pos="6807200" algn="l"/>
                  </a:tabLst>
                </a:pPr>
                <a:r>
                  <a:rPr lang="en-US" sz="2800" dirty="0" smtClean="0">
                    <a:solidFill>
                      <a:srgbClr val="C00000"/>
                    </a:solidFill>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2</m:t>
                        </m:r>
                      </m:num>
                      <m:den>
                        <m:r>
                          <a:rPr lang="en-US" sz="2800" b="0" i="0" smtClean="0">
                            <a:latin typeface="Cambria Math" panose="02040503050406030204" pitchFamily="18" charset="0"/>
                            <a:cs typeface="Arial" panose="020B0604020202020204" pitchFamily="34" charset="0"/>
                          </a:rPr>
                          <m:t>5</m:t>
                        </m:r>
                      </m:den>
                    </m:f>
                  </m:oMath>
                </a14:m>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2398713" algn="l"/>
                    <a:tab pos="3881438" algn="l"/>
                    <a:tab pos="5486400" algn="l"/>
                    <a:tab pos="6807200" algn="l"/>
                  </a:tabLst>
                </a:pPr>
                <a:r>
                  <a:rPr lang="en-US" sz="2800" dirty="0" smtClean="0">
                    <a:latin typeface="Arial" panose="020B0604020202020204" pitchFamily="34" charset="0"/>
                    <a:cs typeface="Arial" panose="020B0604020202020204" pitchFamily="34" charset="0"/>
                  </a:rPr>
                  <a:t>Students own answer, e.g. Drug B had a greater proportion much improved but Drug A had a greater proportion improved.</a:t>
                </a:r>
                <a:endParaRPr lang="en-US" sz="28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496944" cy="5690276"/>
              </a:xfrm>
              <a:prstGeom prst="rect">
                <a:avLst/>
              </a:prstGeom>
              <a:blipFill rotWithShape="0">
                <a:blip r:embed="rId4"/>
                <a:stretch>
                  <a:fillRect l="-1291" t="-535" r="-143"/>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1112408695"/>
              </p:ext>
            </p:extLst>
          </p:nvPr>
        </p:nvGraphicFramePr>
        <p:xfrm>
          <a:off x="1187624" y="1268760"/>
          <a:ext cx="5976664" cy="1706880"/>
        </p:xfrm>
        <a:graphic>
          <a:graphicData uri="http://schemas.openxmlformats.org/drawingml/2006/table">
            <a:tbl>
              <a:tblPr firstRow="1" bandRow="1">
                <a:tableStyleId>{5940675A-B579-460E-94D1-54222C63F5DA}</a:tableStyleId>
              </a:tblPr>
              <a:tblGrid>
                <a:gridCol w="1494166"/>
                <a:gridCol w="1494166"/>
                <a:gridCol w="1494166"/>
                <a:gridCol w="1494166"/>
              </a:tblGrid>
              <a:tr h="324036">
                <a:tc>
                  <a:txBody>
                    <a:bodyPr/>
                    <a:lstStyle/>
                    <a:p>
                      <a:endParaRPr lang="en-US" sz="22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anose="020B0604020202020204" pitchFamily="34" charset="0"/>
                          <a:cs typeface="Arial" panose="020B0604020202020204" pitchFamily="34" charset="0"/>
                        </a:rPr>
                        <a:t>Yes</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No</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Total</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CDE5"/>
                    </a:solidFill>
                  </a:tcPr>
                </a:tc>
              </a:tr>
              <a:tr h="324036">
                <a:tc>
                  <a:txBody>
                    <a:bodyPr/>
                    <a:lstStyle/>
                    <a:p>
                      <a:r>
                        <a:rPr lang="en-US" sz="2200" b="1" dirty="0" smtClean="0">
                          <a:latin typeface="Arial" panose="020B0604020202020204" pitchFamily="34" charset="0"/>
                          <a:cs typeface="Arial" panose="020B0604020202020204" pitchFamily="34" charset="0"/>
                        </a:rPr>
                        <a:t>Boys</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50</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200" dirty="0" smtClean="0">
                          <a:latin typeface="Arial" panose="020B0604020202020204" pitchFamily="34" charset="0"/>
                          <a:cs typeface="Arial" panose="020B0604020202020204" pitchFamily="34" charset="0"/>
                        </a:rPr>
                        <a:t>30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anose="020B0604020202020204" pitchFamily="34" charset="0"/>
                          <a:cs typeface="Arial" panose="020B0604020202020204" pitchFamily="34" charset="0"/>
                        </a:rPr>
                        <a:t>80</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24036">
                <a:tc>
                  <a:txBody>
                    <a:bodyPr/>
                    <a:lstStyle/>
                    <a:p>
                      <a:r>
                        <a:rPr lang="en-US" sz="2200" b="1" dirty="0" smtClean="0">
                          <a:latin typeface="Arial" panose="020B0604020202020204" pitchFamily="34" charset="0"/>
                          <a:cs typeface="Arial" panose="020B0604020202020204" pitchFamily="34" charset="0"/>
                        </a:rPr>
                        <a:t>Girls</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25</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anose="020B0604020202020204" pitchFamily="34" charset="0"/>
                          <a:cs typeface="Arial" panose="020B0604020202020204" pitchFamily="34" charset="0"/>
                        </a:rPr>
                        <a:t>75</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200" dirty="0" smtClean="0">
                          <a:latin typeface="Arial" panose="020B0604020202020204" pitchFamily="34" charset="0"/>
                          <a:cs typeface="Arial" panose="020B0604020202020204" pitchFamily="34" charset="0"/>
                        </a:rPr>
                        <a:t>100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036">
                <a:tc>
                  <a:txBody>
                    <a:bodyPr/>
                    <a:lstStyle/>
                    <a:p>
                      <a:r>
                        <a:rPr lang="en-US" sz="2200" b="1" dirty="0" smtClean="0">
                          <a:latin typeface="Arial" panose="020B0604020202020204" pitchFamily="34" charset="0"/>
                          <a:cs typeface="Arial" panose="020B0604020202020204" pitchFamily="34" charset="0"/>
                        </a:rPr>
                        <a:t>Total</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75</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200" b="1" dirty="0" smtClean="0">
                          <a:latin typeface="Arial" panose="020B0604020202020204" pitchFamily="34" charset="0"/>
                          <a:cs typeface="Arial" panose="020B0604020202020204" pitchFamily="34" charset="0"/>
                        </a:rPr>
                        <a:t>105</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200" dirty="0" smtClean="0">
                          <a:latin typeface="Arial" panose="020B0604020202020204" pitchFamily="34" charset="0"/>
                          <a:cs typeface="Arial" panose="020B0604020202020204" pitchFamily="34" charset="0"/>
                        </a:rPr>
                        <a:t>180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90339914"/>
              </p:ext>
            </p:extLst>
          </p:nvPr>
        </p:nvGraphicFramePr>
        <p:xfrm>
          <a:off x="1187624" y="3090272"/>
          <a:ext cx="7593226" cy="1706880"/>
        </p:xfrm>
        <a:graphic>
          <a:graphicData uri="http://schemas.openxmlformats.org/drawingml/2006/table">
            <a:tbl>
              <a:tblPr firstRow="1" bandRow="1">
                <a:tableStyleId>{5940675A-B579-460E-94D1-54222C63F5DA}</a:tableStyleId>
              </a:tblPr>
              <a:tblGrid>
                <a:gridCol w="1192530"/>
                <a:gridCol w="1692592"/>
                <a:gridCol w="1519555"/>
                <a:gridCol w="2329180"/>
                <a:gridCol w="859369"/>
              </a:tblGrid>
              <a:tr h="339240">
                <a:tc>
                  <a:txBody>
                    <a:bodyPr/>
                    <a:lstStyle/>
                    <a:p>
                      <a:endParaRPr lang="en-US" sz="22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anose="020B0604020202020204" pitchFamily="34" charset="0"/>
                          <a:cs typeface="Arial" panose="020B0604020202020204" pitchFamily="34" charset="0"/>
                        </a:rPr>
                        <a:t>No change</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Improved</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Much Improved</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Total</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CDE5"/>
                    </a:solidFill>
                  </a:tcPr>
                </a:tc>
              </a:tr>
              <a:tr h="339240">
                <a:tc>
                  <a:txBody>
                    <a:bodyPr/>
                    <a:lstStyle/>
                    <a:p>
                      <a:r>
                        <a:rPr lang="en-US" sz="2200" b="1" dirty="0" smtClean="0">
                          <a:latin typeface="Arial" panose="020B0604020202020204" pitchFamily="34" charset="0"/>
                          <a:cs typeface="Arial" panose="020B0604020202020204" pitchFamily="34" charset="0"/>
                        </a:rPr>
                        <a:t>Drug A</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200" b="0" dirty="0" smtClean="0">
                          <a:latin typeface="Arial" panose="020B0604020202020204" pitchFamily="34" charset="0"/>
                          <a:cs typeface="Arial" panose="020B0604020202020204" pitchFamily="34" charset="0"/>
                        </a:rPr>
                        <a:t>10</a:t>
                      </a:r>
                      <a:endParaRPr lang="en-US" sz="2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F9E8"/>
                    </a:solidFill>
                  </a:tcPr>
                </a:tc>
                <a:tc>
                  <a:txBody>
                    <a:bodyPr/>
                    <a:lstStyle/>
                    <a:p>
                      <a:pPr algn="ctr"/>
                      <a:r>
                        <a:rPr lang="en-US" sz="2200" b="1" dirty="0" smtClean="0">
                          <a:latin typeface="Arial" panose="020B0604020202020204" pitchFamily="34" charset="0"/>
                          <a:cs typeface="Arial" panose="020B0604020202020204" pitchFamily="34" charset="0"/>
                        </a:rPr>
                        <a:t>45</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2200" b="0" dirty="0" smtClean="0">
                          <a:latin typeface="Arial" panose="020B0604020202020204" pitchFamily="34" charset="0"/>
                          <a:cs typeface="Arial" panose="020B0604020202020204" pitchFamily="34" charset="0"/>
                        </a:rPr>
                        <a:t>5</a:t>
                      </a:r>
                      <a:endParaRPr lang="en-US" sz="2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F9E8"/>
                    </a:solidFill>
                  </a:tcPr>
                </a:tc>
                <a:tc>
                  <a:txBody>
                    <a:bodyPr/>
                    <a:lstStyle/>
                    <a:p>
                      <a:pPr algn="ctr"/>
                      <a:r>
                        <a:rPr lang="en-US" sz="2200" b="0" dirty="0" smtClean="0">
                          <a:latin typeface="Arial" panose="020B0604020202020204" pitchFamily="34" charset="0"/>
                          <a:cs typeface="Arial" panose="020B0604020202020204" pitchFamily="34" charset="0"/>
                        </a:rPr>
                        <a:t>60</a:t>
                      </a:r>
                      <a:endParaRPr lang="en-US" sz="2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F9E8"/>
                    </a:solidFill>
                  </a:tcPr>
                </a:tc>
              </a:tr>
              <a:tr h="339240">
                <a:tc>
                  <a:txBody>
                    <a:bodyPr/>
                    <a:lstStyle/>
                    <a:p>
                      <a:r>
                        <a:rPr lang="en-US" sz="2200" b="1" dirty="0" smtClean="0">
                          <a:latin typeface="Arial" panose="020B0604020202020204" pitchFamily="34" charset="0"/>
                          <a:cs typeface="Arial" panose="020B0604020202020204" pitchFamily="34" charset="0"/>
                        </a:rPr>
                        <a:t>Drug B</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7</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200" b="1" dirty="0" smtClean="0">
                          <a:latin typeface="Arial" panose="020B0604020202020204" pitchFamily="34" charset="0"/>
                          <a:cs typeface="Arial" panose="020B0604020202020204" pitchFamily="34" charset="0"/>
                        </a:rPr>
                        <a:t>20</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200" b="0" dirty="0" smtClean="0">
                          <a:latin typeface="Arial" panose="020B0604020202020204" pitchFamily="34" charset="0"/>
                          <a:cs typeface="Arial" panose="020B0604020202020204" pitchFamily="34" charset="0"/>
                        </a:rPr>
                        <a:t>13</a:t>
                      </a:r>
                      <a:endParaRPr lang="en-US" sz="2200" b="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F9E8"/>
                    </a:solidFill>
                  </a:tcPr>
                </a:tc>
                <a:tc>
                  <a:txBody>
                    <a:bodyPr/>
                    <a:lstStyle/>
                    <a:p>
                      <a:pPr algn="ctr"/>
                      <a:r>
                        <a:rPr lang="en-US" sz="2200" b="1" dirty="0" smtClean="0">
                          <a:latin typeface="Arial" panose="020B0604020202020204" pitchFamily="34" charset="0"/>
                          <a:cs typeface="Arial" panose="020B0604020202020204" pitchFamily="34" charset="0"/>
                        </a:rPr>
                        <a:t>40</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39240">
                <a:tc>
                  <a:txBody>
                    <a:bodyPr/>
                    <a:lstStyle/>
                    <a:p>
                      <a:r>
                        <a:rPr lang="en-US" sz="2200" b="1" dirty="0" smtClean="0">
                          <a:latin typeface="Arial" panose="020B0604020202020204" pitchFamily="34" charset="0"/>
                          <a:cs typeface="Arial" panose="020B0604020202020204" pitchFamily="34" charset="0"/>
                        </a:rPr>
                        <a:t>Total</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200" b="0" dirty="0" smtClean="0">
                          <a:latin typeface="Arial" panose="020B0604020202020204" pitchFamily="34" charset="0"/>
                          <a:cs typeface="Arial" panose="020B0604020202020204" pitchFamily="34" charset="0"/>
                        </a:rPr>
                        <a:t>17</a:t>
                      </a:r>
                      <a:endParaRPr lang="en-US" sz="2200" b="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DFF9E8"/>
                    </a:solidFill>
                  </a:tcPr>
                </a:tc>
                <a:tc>
                  <a:txBody>
                    <a:bodyPr/>
                    <a:lstStyle/>
                    <a:p>
                      <a:pPr algn="ctr"/>
                      <a:r>
                        <a:rPr lang="en-US" sz="2200" b="0" dirty="0" smtClean="0">
                          <a:latin typeface="Arial" panose="020B0604020202020204" pitchFamily="34" charset="0"/>
                          <a:cs typeface="Arial" panose="020B0604020202020204" pitchFamily="34" charset="0"/>
                        </a:rPr>
                        <a:t>65</a:t>
                      </a:r>
                      <a:endParaRPr lang="en-US" sz="2200" b="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DFF9E8"/>
                    </a:solidFill>
                  </a:tcPr>
                </a:tc>
                <a:tc>
                  <a:txBody>
                    <a:bodyPr/>
                    <a:lstStyle/>
                    <a:p>
                      <a:pPr algn="ctr"/>
                      <a:r>
                        <a:rPr lang="en-US" sz="2200" b="1" dirty="0" smtClean="0">
                          <a:latin typeface="Arial" panose="020B0604020202020204" pitchFamily="34" charset="0"/>
                          <a:cs typeface="Arial" panose="020B0604020202020204" pitchFamily="34" charset="0"/>
                        </a:rPr>
                        <a:t>18</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a:r>
                        <a:rPr lang="en-US" sz="2200" b="0" dirty="0" smtClean="0">
                          <a:latin typeface="Arial" panose="020B0604020202020204" pitchFamily="34" charset="0"/>
                          <a:cs typeface="Arial" panose="020B0604020202020204" pitchFamily="34" charset="0"/>
                        </a:rPr>
                        <a:t>100</a:t>
                      </a:r>
                      <a:endParaRPr lang="en-US" sz="2200" b="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DFF9E8"/>
                    </a:solidFill>
                  </a:tcPr>
                </a:tc>
              </a:tr>
            </a:tbl>
          </a:graphicData>
        </a:graphic>
      </p:graphicFrame>
    </p:spTree>
    <p:extLst>
      <p:ext uri="{BB962C8B-B14F-4D97-AF65-F5344CB8AC3E}">
        <p14:creationId xmlns:p14="http://schemas.microsoft.com/office/powerpoint/2010/main" val="543118364"/>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3.6 – Statistical Diagrams 2</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635</a:t>
            </a:r>
            <a:endParaRPr lang="en-GB" sz="1400" b="1" dirty="0">
              <a:latin typeface="Calibri" panose="020F0502020204030204" pitchFamily="34" charset="0"/>
            </a:endParaRPr>
          </a:p>
        </p:txBody>
      </p:sp>
      <p:sp>
        <p:nvSpPr>
          <p:cNvPr id="3" name="Rectangle 2"/>
          <p:cNvSpPr/>
          <p:nvPr/>
        </p:nvSpPr>
        <p:spPr>
          <a:xfrm>
            <a:off x="251520" y="1196752"/>
            <a:ext cx="4968552" cy="5262979"/>
          </a:xfrm>
          <a:prstGeom prst="rect">
            <a:avLst/>
          </a:prstGeom>
        </p:spPr>
        <p:txBody>
          <a:bodyPr wrap="square">
            <a:spAutoFit/>
          </a:bodyPr>
          <a:lstStyle/>
          <a:p>
            <a:pPr marL="517525" indent="-517525">
              <a:buClr>
                <a:srgbClr val="C00000"/>
              </a:buClr>
              <a:buFont typeface="+mj-lt"/>
              <a:buAutoNum type="arabicPeriod" startAt="5"/>
              <a:tabLst>
                <a:tab pos="966788" algn="l"/>
                <a:tab pos="2398713" algn="l"/>
                <a:tab pos="3881438" algn="l"/>
                <a:tab pos="5486400" algn="l"/>
                <a:tab pos="68072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a:solidFill>
                  <a:srgbClr val="C00000"/>
                </a:solidFill>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Any </a:t>
            </a:r>
            <a:r>
              <a:rPr lang="en-US" sz="2800" dirty="0">
                <a:latin typeface="Arial" panose="020B0604020202020204" pitchFamily="34" charset="0"/>
                <a:cs typeface="Arial" panose="020B0604020202020204" pitchFamily="34" charset="0"/>
              </a:rPr>
              <a:t>suitable two-way </a:t>
            </a:r>
            <a:r>
              <a:rPr lang="en-US" sz="2800" dirty="0" smtClean="0">
                <a:latin typeface="Arial" panose="020B0604020202020204" pitchFamily="34" charset="0"/>
                <a:cs typeface="Arial" panose="020B0604020202020204" pitchFamily="34" charset="0"/>
              </a:rPr>
              <a:t>	table.</a:t>
            </a:r>
          </a:p>
          <a:p>
            <a:pPr marL="974725" lvl="1" indent="-457200">
              <a:buClr>
                <a:srgbClr val="C00000"/>
              </a:buClr>
              <a:buFont typeface="+mj-lt"/>
              <a:buAutoNum type="alphaLcPeriod" startAt="2"/>
              <a:tabLst>
                <a:tab pos="1035050" algn="l"/>
                <a:tab pos="2398713" algn="l"/>
                <a:tab pos="3881438" algn="l"/>
                <a:tab pos="5486400" algn="l"/>
                <a:tab pos="6807200" algn="l"/>
              </a:tabLst>
            </a:pPr>
            <a:r>
              <a:rPr lang="en-US" sz="2800" dirty="0" smtClean="0">
                <a:latin typeface="Arial" panose="020B0604020202020204" pitchFamily="34" charset="0"/>
                <a:cs typeface="Arial" panose="020B0604020202020204" pitchFamily="34" charset="0"/>
              </a:rPr>
              <a:t>No </a:t>
            </a:r>
            <a:r>
              <a:rPr lang="en-US" sz="2800" dirty="0">
                <a:latin typeface="Arial" panose="020B0604020202020204" pitchFamily="34" charset="0"/>
                <a:cs typeface="Arial" panose="020B0604020202020204" pitchFamily="34" charset="0"/>
              </a:rPr>
              <a:t>since only 56% are in favour</a:t>
            </a:r>
            <a:r>
              <a:rPr lang="en-US" sz="2800" dirty="0" smtClean="0">
                <a:latin typeface="Arial" panose="020B0604020202020204" pitchFamily="34" charset="0"/>
                <a:cs typeface="Arial" panose="020B0604020202020204" pitchFamily="34" charset="0"/>
              </a:rPr>
              <a:t>.</a:t>
            </a:r>
          </a:p>
          <a:p>
            <a:pPr marL="517525" indent="-457200">
              <a:buClr>
                <a:srgbClr val="C00000"/>
              </a:buClr>
              <a:buFont typeface="+mj-lt"/>
              <a:buAutoNum type="arabicPeriod" startAt="5"/>
              <a:tabLst>
                <a:tab pos="966788" algn="l"/>
                <a:tab pos="2398713" algn="l"/>
                <a:tab pos="3881438" algn="l"/>
                <a:tab pos="5486400" algn="l"/>
                <a:tab pos="68072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The vertical scale does 	not start from zero. This 	makes a small 	difference look like a big 	difference.</a:t>
            </a:r>
          </a:p>
          <a:p>
            <a:pPr marL="1031875" lvl="1" indent="-514350">
              <a:buClr>
                <a:srgbClr val="C00000"/>
              </a:buClr>
              <a:buFont typeface="+mj-lt"/>
              <a:buAutoNum type="alphaLcPeriod" startAt="2"/>
              <a:tabLst>
                <a:tab pos="1035050" algn="l"/>
                <a:tab pos="2398713" algn="l"/>
                <a:tab pos="3881438" algn="l"/>
                <a:tab pos="5486400" algn="l"/>
                <a:tab pos="6807200" algn="l"/>
              </a:tabLst>
            </a:pPr>
            <a:r>
              <a:rPr lang="en-US" sz="2800" dirty="0" smtClean="0">
                <a:latin typeface="Arial" panose="020B0604020202020204" pitchFamily="34" charset="0"/>
                <a:cs typeface="Arial" panose="020B0604020202020204" pitchFamily="34" charset="0"/>
              </a:rPr>
              <a:t>Very similar numbers in favour of and against the rail link.</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368" t="24624" r="37824" b="6649"/>
          <a:stretch/>
        </p:blipFill>
        <p:spPr>
          <a:xfrm>
            <a:off x="5220072" y="1196752"/>
            <a:ext cx="3600400" cy="5200578"/>
          </a:xfrm>
          <a:prstGeom prst="rect">
            <a:avLst/>
          </a:prstGeom>
        </p:spPr>
      </p:pic>
    </p:spTree>
    <p:extLst>
      <p:ext uri="{BB962C8B-B14F-4D97-AF65-F5344CB8AC3E}">
        <p14:creationId xmlns:p14="http://schemas.microsoft.com/office/powerpoint/2010/main" val="569207380"/>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3.6 – Statistical Diagrams 2</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078313"/>
          </a:xfrm>
          <a:prstGeom prst="rect">
            <a:avLst/>
          </a:prstGeom>
        </p:spPr>
        <p:txBody>
          <a:bodyPr wrap="square">
            <a:spAutoFit/>
          </a:bodyPr>
          <a:lstStyle/>
          <a:p>
            <a:pPr marL="517525" indent="-517525">
              <a:buClr>
                <a:srgbClr val="C00000"/>
              </a:buClr>
              <a:buFont typeface="+mj-lt"/>
              <a:buAutoNum type="arabicPeriod" startAt="7"/>
              <a:tabLst>
                <a:tab pos="966788" algn="l"/>
                <a:tab pos="2398713" algn="l"/>
                <a:tab pos="3881438" algn="l"/>
                <a:tab pos="5486400" algn="l"/>
                <a:tab pos="6807200" algn="l"/>
              </a:tabLst>
            </a:pPr>
            <a:r>
              <a:rPr lang="en-US" sz="3600" dirty="0" smtClean="0">
                <a:latin typeface="Arial" panose="020B0604020202020204" pitchFamily="34" charset="0"/>
                <a:cs typeface="Arial" panose="020B0604020202020204" pitchFamily="34" charset="0"/>
              </a:rPr>
              <a:t>The </a:t>
            </a:r>
            <a:r>
              <a:rPr lang="en-US" sz="3600" dirty="0">
                <a:latin typeface="Arial" panose="020B0604020202020204" pitchFamily="34" charset="0"/>
                <a:cs typeface="Arial" panose="020B0604020202020204" pitchFamily="34" charset="0"/>
              </a:rPr>
              <a:t>bar for 'Nutty Oats' is wider than the rest. The vertical axis has no scale or units.</a:t>
            </a:r>
          </a:p>
          <a:p>
            <a:pPr marL="517525" indent="-517525">
              <a:buClr>
                <a:srgbClr val="C00000"/>
              </a:buClr>
              <a:buFont typeface="+mj-lt"/>
              <a:buAutoNum type="arabicPeriod" startAt="7"/>
              <a:tabLst>
                <a:tab pos="966788" algn="l"/>
                <a:tab pos="2398713" algn="l"/>
                <a:tab pos="3881438" algn="l"/>
                <a:tab pos="5486400" algn="l"/>
                <a:tab pos="68072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£4</a:t>
            </a:r>
          </a:p>
          <a:p>
            <a:pPr marL="974725" lvl="1" indent="-457200">
              <a:buClr>
                <a:srgbClr val="C00000"/>
              </a:buClr>
              <a:buFont typeface="+mj-lt"/>
              <a:buAutoNum type="alphaLcPeriod" startAt="2"/>
              <a:tabLst>
                <a:tab pos="966788" algn="l"/>
                <a:tab pos="2398713" algn="l"/>
                <a:tab pos="3881438" algn="l"/>
                <a:tab pos="5486400" algn="l"/>
                <a:tab pos="6807200" algn="l"/>
              </a:tabLst>
            </a:pPr>
            <a:r>
              <a:rPr lang="en-US" sz="3600" dirty="0" smtClean="0">
                <a:latin typeface="Arial" panose="020B0604020202020204" pitchFamily="34" charset="0"/>
                <a:cs typeface="Arial" panose="020B0604020202020204" pitchFamily="34" charset="0"/>
              </a:rPr>
              <a:t>£300</a:t>
            </a:r>
          </a:p>
          <a:p>
            <a:pPr marL="974725" lvl="1" indent="-457200">
              <a:buClr>
                <a:srgbClr val="C00000"/>
              </a:buClr>
              <a:buFont typeface="+mj-lt"/>
              <a:buAutoNum type="alphaLcPeriod" startAt="2"/>
              <a:tabLst>
                <a:tab pos="966788" algn="l"/>
                <a:tab pos="2398713" algn="l"/>
                <a:tab pos="3881438" algn="l"/>
                <a:tab pos="5486400" algn="l"/>
                <a:tab pos="6807200" algn="l"/>
              </a:tabLst>
            </a:pPr>
            <a:r>
              <a:rPr lang="en-US" sz="3600" dirty="0" smtClean="0">
                <a:latin typeface="Arial" panose="020B0604020202020204" pitchFamily="34" charset="0"/>
                <a:cs typeface="Arial" panose="020B0604020202020204" pitchFamily="34" charset="0"/>
              </a:rPr>
              <a:t>Buy </a:t>
            </a:r>
            <a:r>
              <a:rPr lang="en-US" sz="3600" dirty="0">
                <a:latin typeface="Arial" panose="020B0604020202020204" pitchFamily="34" charset="0"/>
                <a:cs typeface="Arial" panose="020B0604020202020204" pitchFamily="34" charset="0"/>
              </a:rPr>
              <a:t>in April and sell in September</a:t>
            </a:r>
          </a:p>
          <a:p>
            <a:pPr marL="517525" indent="-517525">
              <a:buClr>
                <a:srgbClr val="C00000"/>
              </a:buClr>
              <a:buFont typeface="+mj-lt"/>
              <a:buAutoNum type="arabicPeriod" startAt="7"/>
              <a:tabLst>
                <a:tab pos="966788" algn="l"/>
                <a:tab pos="2398713" algn="l"/>
                <a:tab pos="3881438" algn="l"/>
                <a:tab pos="5486400" algn="l"/>
                <a:tab pos="68072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The data is not quantitative </a:t>
            </a:r>
            <a:endParaRPr lang="en-US" sz="3600" dirty="0" smtClean="0">
              <a:latin typeface="Arial" panose="020B0604020202020204" pitchFamily="34" charset="0"/>
              <a:cs typeface="Arial" panose="020B0604020202020204" pitchFamily="34" charset="0"/>
            </a:endParaRPr>
          </a:p>
          <a:p>
            <a:pPr marL="974725" lvl="1" indent="-457200">
              <a:buClr>
                <a:srgbClr val="C00000"/>
              </a:buClr>
              <a:buFont typeface="+mj-lt"/>
              <a:buAutoNum type="alphaLcPeriod" startAt="2"/>
              <a:tabLst>
                <a:tab pos="966788" algn="l"/>
                <a:tab pos="2398713" algn="l"/>
                <a:tab pos="3881438" algn="l"/>
                <a:tab pos="5486400" algn="l"/>
                <a:tab pos="6807200" algn="l"/>
              </a:tabLst>
            </a:pPr>
            <a:r>
              <a:rPr lang="en-US" sz="3600" dirty="0" err="1" smtClean="0">
                <a:solidFill>
                  <a:srgbClr val="C00000"/>
                </a:solidFill>
                <a:latin typeface="Arial" panose="020B0604020202020204" pitchFamily="34" charset="0"/>
                <a:cs typeface="Arial" panose="020B0604020202020204" pitchFamily="34" charset="0"/>
              </a:rPr>
              <a:t>i</a:t>
            </a:r>
            <a:r>
              <a:rPr lang="en-US" sz="3600" dirty="0" smtClean="0">
                <a:solidFill>
                  <a:srgbClr val="C00000"/>
                </a:solidFill>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Pie Chart	</a:t>
            </a:r>
            <a:r>
              <a:rPr lang="en-US" sz="3600" dirty="0" smtClean="0">
                <a:solidFill>
                  <a:srgbClr val="C00000"/>
                </a:solidFill>
                <a:latin typeface="Arial" panose="020B0604020202020204" pitchFamily="34" charset="0"/>
                <a:cs typeface="Arial" panose="020B0604020202020204" pitchFamily="34" charset="0"/>
              </a:rPr>
              <a:t>ii.</a:t>
            </a:r>
            <a:r>
              <a:rPr lang="en-US" sz="3600" dirty="0" smtClean="0">
                <a:latin typeface="Arial" panose="020B0604020202020204" pitchFamily="34" charset="0"/>
                <a:cs typeface="Arial" panose="020B0604020202020204" pitchFamily="34" charset="0"/>
              </a:rPr>
              <a:t> Dual Bar Chart</a:t>
            </a:r>
          </a:p>
          <a:p>
            <a:pPr marL="974725" lvl="1" indent="-457200">
              <a:buClr>
                <a:srgbClr val="C00000"/>
              </a:buClr>
              <a:buFont typeface="+mj-lt"/>
              <a:buAutoNum type="alphaLcPeriod" startAt="2"/>
              <a:tabLst>
                <a:tab pos="966788" algn="l"/>
                <a:tab pos="2398713" algn="l"/>
                <a:tab pos="3881438" algn="l"/>
                <a:tab pos="5486400" algn="l"/>
                <a:tab pos="6807200" algn="l"/>
              </a:tabLst>
            </a:pPr>
            <a:r>
              <a:rPr lang="en-US" sz="3600" dirty="0" smtClean="0">
                <a:latin typeface="Arial" panose="020B0604020202020204" pitchFamily="34" charset="0"/>
                <a:cs typeface="Arial" panose="020B0604020202020204" pitchFamily="34" charset="0"/>
              </a:rPr>
              <a:t>198</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127073"/>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3.6 – Statistical Diagrams 2</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386090"/>
          </a:xfrm>
          <a:prstGeom prst="rect">
            <a:avLst/>
          </a:prstGeom>
        </p:spPr>
        <p:txBody>
          <a:bodyPr wrap="square">
            <a:spAutoFit/>
          </a:bodyPr>
          <a:lstStyle/>
          <a:p>
            <a:pPr marL="517525" indent="-517525">
              <a:buClr>
                <a:srgbClr val="C00000"/>
              </a:buClr>
              <a:buFont typeface="+mj-lt"/>
              <a:buAutoNum type="arabicPeriod" startAt="10"/>
              <a:tabLst>
                <a:tab pos="966788" algn="l"/>
                <a:tab pos="2398713" algn="l"/>
                <a:tab pos="3881438" algn="l"/>
                <a:tab pos="5486400" algn="l"/>
                <a:tab pos="68072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It </a:t>
            </a:r>
            <a:r>
              <a:rPr lang="en-US" sz="3000" dirty="0">
                <a:latin typeface="Arial" panose="020B0604020202020204" pitchFamily="34" charset="0"/>
                <a:cs typeface="Arial" panose="020B0604020202020204" pitchFamily="34" charset="0"/>
              </a:rPr>
              <a:t>is possible to see the actual marks in a </a:t>
            </a:r>
            <a:r>
              <a:rPr lang="en-US" sz="3000" dirty="0" smtClean="0">
                <a:latin typeface="Arial" panose="020B0604020202020204" pitchFamily="34" charset="0"/>
                <a:cs typeface="Arial" panose="020B0604020202020204" pitchFamily="34" charset="0"/>
              </a:rPr>
              <a:t>	stem </a:t>
            </a:r>
            <a:r>
              <a:rPr lang="en-US" sz="3000" dirty="0">
                <a:latin typeface="Arial" panose="020B0604020202020204" pitchFamily="34" charset="0"/>
                <a:cs typeface="Arial" panose="020B0604020202020204" pitchFamily="34" charset="0"/>
              </a:rPr>
              <a:t>and leaf</a:t>
            </a:r>
            <a:r>
              <a:rPr lang="en-US" sz="3000" dirty="0" smtClean="0">
                <a:latin typeface="Arial" panose="020B0604020202020204" pitchFamily="34" charset="0"/>
                <a:cs typeface="Arial" panose="020B0604020202020204" pitchFamily="34" charset="0"/>
              </a:rPr>
              <a:t>.</a:t>
            </a:r>
            <a:br>
              <a:rPr lang="en-US" sz="3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Key	Boys		Girls</a:t>
            </a:r>
          </a:p>
          <a:p>
            <a:pPr marL="517525" lvl="1">
              <a:buClr>
                <a:srgbClr val="C00000"/>
              </a:buClr>
              <a:tabLst>
                <a:tab pos="966788" algn="l"/>
                <a:tab pos="2398713" algn="l"/>
                <a:tab pos="3881438" algn="l"/>
                <a:tab pos="5486400" algn="l"/>
                <a:tab pos="6807200" algn="l"/>
              </a:tabLst>
            </a:pPr>
            <a:endParaRPr lang="en-US" sz="4400" dirty="0">
              <a:latin typeface="Arial" panose="020B0604020202020204" pitchFamily="34" charset="0"/>
              <a:cs typeface="Arial" panose="020B0604020202020204" pitchFamily="34" charset="0"/>
            </a:endParaRPr>
          </a:p>
          <a:p>
            <a:pPr marL="1031875" lvl="1" indent="-514350">
              <a:buClr>
                <a:srgbClr val="C00000"/>
              </a:buClr>
              <a:buFont typeface="+mj-lt"/>
              <a:buAutoNum type="alphaLcPeriod" startAt="3"/>
              <a:tabLst>
                <a:tab pos="966788" algn="l"/>
                <a:tab pos="2398713" algn="l"/>
                <a:tab pos="3881438" algn="l"/>
                <a:tab pos="5486400" algn="l"/>
                <a:tab pos="6807200" algn="l"/>
              </a:tabLst>
            </a:pPr>
            <a:r>
              <a:rPr lang="en-US" sz="3000" dirty="0">
                <a:latin typeface="Arial" panose="020B0604020202020204" pitchFamily="34" charset="0"/>
                <a:cs typeface="Arial" panose="020B0604020202020204" pitchFamily="34" charset="0"/>
              </a:rPr>
              <a:t>boy's median = 10; girl's median = 18.5 so girls have a higher average than the boys</a:t>
            </a:r>
          </a:p>
        </p:txBody>
      </p:sp>
      <p:graphicFrame>
        <p:nvGraphicFramePr>
          <p:cNvPr id="5" name="Table 4"/>
          <p:cNvGraphicFramePr>
            <a:graphicFrameLocks noGrp="1"/>
          </p:cNvGraphicFramePr>
          <p:nvPr>
            <p:extLst>
              <p:ext uri="{D42A27DB-BD31-4B8C-83A1-F6EECF244321}">
                <p14:modId xmlns:p14="http://schemas.microsoft.com/office/powerpoint/2010/main" val="2434215251"/>
              </p:ext>
            </p:extLst>
          </p:nvPr>
        </p:nvGraphicFramePr>
        <p:xfrm>
          <a:off x="1331640" y="2132856"/>
          <a:ext cx="6702289" cy="2286000"/>
        </p:xfrm>
        <a:graphic>
          <a:graphicData uri="http://schemas.openxmlformats.org/drawingml/2006/table">
            <a:tbl>
              <a:tblPr firstRow="1" bandRow="1">
                <a:tableStyleId>{5C22544A-7EE6-4342-B048-85BDC9FD1C3A}</a:tableStyleId>
              </a:tblPr>
              <a:tblGrid>
                <a:gridCol w="609299"/>
                <a:gridCol w="609299"/>
                <a:gridCol w="609299"/>
                <a:gridCol w="609299"/>
                <a:gridCol w="609299"/>
                <a:gridCol w="609299"/>
                <a:gridCol w="609299"/>
                <a:gridCol w="609299"/>
                <a:gridCol w="609299"/>
                <a:gridCol w="609299"/>
                <a:gridCol w="609299"/>
              </a:tblGrid>
              <a:tr h="370840">
                <a:tc gridSpan="5">
                  <a:txBody>
                    <a:bodyPr/>
                    <a:lstStyle/>
                    <a:p>
                      <a:pPr algn="ctr"/>
                      <a:r>
                        <a:rPr lang="en-US" sz="2400" b="1" dirty="0" smtClean="0">
                          <a:solidFill>
                            <a:schemeClr val="tx1"/>
                          </a:solidFill>
                          <a:latin typeface="Arial" panose="020B0604020202020204" pitchFamily="34" charset="0"/>
                          <a:cs typeface="Arial" panose="020B0604020202020204" pitchFamily="34" charset="0"/>
                        </a:rPr>
                        <a:t>Girls</a:t>
                      </a:r>
                      <a:endParaRPr lang="en-US" sz="2400" b="1"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2400" b="1" dirty="0" smtClean="0">
                          <a:solidFill>
                            <a:schemeClr val="tx1"/>
                          </a:solidFill>
                          <a:latin typeface="Arial" panose="020B0604020202020204" pitchFamily="34" charset="0"/>
                          <a:cs typeface="Arial" panose="020B0604020202020204" pitchFamily="34" charset="0"/>
                        </a:rPr>
                        <a:t>Boys</a:t>
                      </a:r>
                      <a:endParaRPr lang="en-US"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5</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5</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5</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4</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5</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8</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4</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31144449"/>
              </p:ext>
            </p:extLst>
          </p:nvPr>
        </p:nvGraphicFramePr>
        <p:xfrm>
          <a:off x="251520" y="4941168"/>
          <a:ext cx="4176464" cy="457200"/>
        </p:xfrm>
        <a:graphic>
          <a:graphicData uri="http://schemas.openxmlformats.org/drawingml/2006/table">
            <a:tbl>
              <a:tblPr firstRow="1" bandRow="1">
                <a:tableStyleId>{5C22544A-7EE6-4342-B048-85BDC9FD1C3A}</a:tableStyleId>
              </a:tblPr>
              <a:tblGrid>
                <a:gridCol w="595786"/>
                <a:gridCol w="3580678"/>
              </a:tblGrid>
              <a:tr h="370840">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400" b="0" dirty="0" smtClean="0">
                          <a:solidFill>
                            <a:schemeClr val="tx1"/>
                          </a:solidFill>
                          <a:latin typeface="Arial" panose="020B0604020202020204" pitchFamily="34" charset="0"/>
                          <a:cs typeface="Arial" panose="020B0604020202020204" pitchFamily="34" charset="0"/>
                        </a:rPr>
                        <a:t>1   Represents 10</a:t>
                      </a:r>
                      <a:r>
                        <a:rPr lang="en-US" sz="2400" b="0" baseline="0" dirty="0" smtClean="0">
                          <a:solidFill>
                            <a:schemeClr val="tx1"/>
                          </a:solidFill>
                          <a:latin typeface="Arial" panose="020B0604020202020204" pitchFamily="34" charset="0"/>
                          <a:cs typeface="Arial" panose="020B0604020202020204" pitchFamily="34" charset="0"/>
                        </a:rPr>
                        <a:t> marks</a:t>
                      </a:r>
                      <a:endParaRPr lang="en-US" sz="24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92425424"/>
              </p:ext>
            </p:extLst>
          </p:nvPr>
        </p:nvGraphicFramePr>
        <p:xfrm>
          <a:off x="4587776" y="4941168"/>
          <a:ext cx="4160688" cy="457200"/>
        </p:xfrm>
        <a:graphic>
          <a:graphicData uri="http://schemas.openxmlformats.org/drawingml/2006/table">
            <a:tbl>
              <a:tblPr firstRow="1" bandRow="1">
                <a:tableStyleId>{5C22544A-7EE6-4342-B048-85BDC9FD1C3A}</a:tableStyleId>
              </a:tblPr>
              <a:tblGrid>
                <a:gridCol w="488280"/>
                <a:gridCol w="3672408"/>
              </a:tblGrid>
              <a:tr h="370840">
                <a:tc>
                  <a:txBody>
                    <a:bodyPr/>
                    <a:lstStyle/>
                    <a:p>
                      <a:pPr algn="ctr"/>
                      <a:r>
                        <a:rPr lang="en-US" sz="2400" b="0" dirty="0" smtClean="0">
                          <a:solidFill>
                            <a:schemeClr val="tx1"/>
                          </a:solidFill>
                          <a:latin typeface="Arial" panose="020B0604020202020204" pitchFamily="34" charset="0"/>
                          <a:cs typeface="Arial" panose="020B0604020202020204" pitchFamily="34" charset="0"/>
                        </a:rPr>
                        <a:t>1</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400" b="0" dirty="0" smtClean="0">
                          <a:solidFill>
                            <a:schemeClr val="tx1"/>
                          </a:solidFill>
                          <a:latin typeface="Arial" panose="020B0604020202020204" pitchFamily="34" charset="0"/>
                          <a:cs typeface="Arial" panose="020B0604020202020204" pitchFamily="34" charset="0"/>
                        </a:rPr>
                        <a:t>5   Represents 15 marks</a:t>
                      </a:r>
                      <a:endParaRPr lang="en-US" sz="24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983574880"/>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3.6 – Statistical Diagrams 2</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509200"/>
          </a:xfrm>
          <a:prstGeom prst="rect">
            <a:avLst/>
          </a:prstGeom>
        </p:spPr>
        <p:txBody>
          <a:bodyPr wrap="square">
            <a:spAutoFit/>
          </a:bodyPr>
          <a:lstStyle/>
          <a:p>
            <a:pPr marL="741363" indent="-741363">
              <a:buClr>
                <a:srgbClr val="C00000"/>
              </a:buClr>
              <a:buFont typeface="+mj-lt"/>
              <a:buAutoNum type="arabicPeriod" startAt="11"/>
              <a:tabLst>
                <a:tab pos="1258888" algn="l"/>
                <a:tab pos="2398713" algn="l"/>
                <a:tab pos="3881438" algn="l"/>
                <a:tab pos="5486400" algn="l"/>
                <a:tab pos="68072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a:latin typeface="Arial" panose="020B0604020202020204" pitchFamily="34" charset="0"/>
                <a:cs typeface="Arial" panose="020B0604020202020204" pitchFamily="34" charset="0"/>
              </a:rPr>
              <a:t> Frequency </a:t>
            </a:r>
            <a:r>
              <a:rPr lang="en-US" sz="3200" dirty="0" smtClean="0">
                <a:latin typeface="Arial" panose="020B0604020202020204" pitchFamily="34" charset="0"/>
                <a:cs typeface="Arial" panose="020B0604020202020204" pitchFamily="34" charset="0"/>
              </a:rPr>
              <a:t>polygon</a:t>
            </a:r>
          </a:p>
          <a:p>
            <a:pPr marL="1198563" lvl="1" indent="-457200">
              <a:buClr>
                <a:srgbClr val="C00000"/>
              </a:buClr>
              <a:buFont typeface="+mj-lt"/>
              <a:buAutoNum type="alphaLcPeriod" startAt="2"/>
              <a:tabLst>
                <a:tab pos="1258888" algn="l"/>
                <a:tab pos="2398713" algn="l"/>
                <a:tab pos="3881438" algn="l"/>
                <a:tab pos="5486400" algn="l"/>
                <a:tab pos="6807200" algn="l"/>
              </a:tabLst>
            </a:pPr>
            <a:r>
              <a:rPr lang="en-US" sz="3200" dirty="0" smtClean="0">
                <a:latin typeface="Arial" panose="020B0604020202020204" pitchFamily="34" charset="0"/>
                <a:cs typeface="Arial" panose="020B0604020202020204" pitchFamily="34" charset="0"/>
              </a:rPr>
              <a:t>Stem </a:t>
            </a:r>
            <a:r>
              <a:rPr lang="en-US" sz="3200" dirty="0">
                <a:latin typeface="Arial" panose="020B0604020202020204" pitchFamily="34" charset="0"/>
                <a:cs typeface="Arial" panose="020B0604020202020204" pitchFamily="34" charset="0"/>
              </a:rPr>
              <a:t>and leaf plots cannot be used with grouped data. Scatter diagrams are for data pairs so cannot be used.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The </a:t>
            </a:r>
            <a:r>
              <a:rPr lang="en-US" sz="3200" dirty="0">
                <a:latin typeface="Arial" panose="020B0604020202020204" pitchFamily="34" charset="0"/>
                <a:cs typeface="Arial" panose="020B0604020202020204" pitchFamily="34" charset="0"/>
              </a:rPr>
              <a:t>researcher wants to compare the performance of several hospitals so could plot two or three frequency polygons on the same diagram.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Not </a:t>
            </a:r>
            <a:r>
              <a:rPr lang="en-US" sz="3200" dirty="0">
                <a:latin typeface="Arial" panose="020B0604020202020204" pitchFamily="34" charset="0"/>
                <a:cs typeface="Arial" panose="020B0604020202020204" pitchFamily="34" charset="0"/>
              </a:rPr>
              <a:t>easy to compare waiting times across several hospitals by drawing several pie charts</a:t>
            </a:r>
          </a:p>
        </p:txBody>
      </p:sp>
    </p:spTree>
    <p:extLst>
      <p:ext uri="{BB962C8B-B14F-4D97-AF65-F5344CB8AC3E}">
        <p14:creationId xmlns:p14="http://schemas.microsoft.com/office/powerpoint/2010/main" val="2520875403"/>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Problem Solving</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593839"/>
          </a:xfrm>
          <a:prstGeom prst="rect">
            <a:avLst/>
          </a:prstGeom>
        </p:spPr>
        <p:txBody>
          <a:bodyPr wrap="square">
            <a:spAutoFit/>
          </a:bodyPr>
          <a:lstStyle/>
          <a:p>
            <a:pPr marL="465138" indent="-465138">
              <a:buClr>
                <a:srgbClr val="C00000"/>
              </a:buClr>
              <a:buFont typeface="+mj-lt"/>
              <a:buAutoNum type="arabicPeriod"/>
              <a:tabLst>
                <a:tab pos="1258888" algn="l"/>
                <a:tab pos="2398713" algn="l"/>
                <a:tab pos="3881438" algn="l"/>
                <a:tab pos="5486400" algn="l"/>
                <a:tab pos="6807200" algn="l"/>
              </a:tabLst>
            </a:pPr>
            <a:r>
              <a:rPr lang="en-US" sz="2750" dirty="0" smtClean="0">
                <a:latin typeface="Arial" panose="020B0604020202020204" pitchFamily="34" charset="0"/>
                <a:cs typeface="Arial" panose="020B0604020202020204" pitchFamily="34" charset="0"/>
              </a:rPr>
              <a:t>The </a:t>
            </a:r>
            <a:r>
              <a:rPr lang="en-US" sz="2750" dirty="0">
                <a:latin typeface="Arial" panose="020B0604020202020204" pitchFamily="34" charset="0"/>
                <a:cs typeface="Arial" panose="020B0604020202020204" pitchFamily="34" charset="0"/>
              </a:rPr>
              <a:t>annual mean of PM10 is 34.1 mg/m</a:t>
            </a:r>
            <a:r>
              <a:rPr lang="en-US" sz="2750" baseline="30000" dirty="0">
                <a:latin typeface="Arial" panose="020B0604020202020204" pitchFamily="34" charset="0"/>
                <a:cs typeface="Arial" panose="020B0604020202020204" pitchFamily="34" charset="0"/>
              </a:rPr>
              <a:t>3</a:t>
            </a:r>
            <a:r>
              <a:rPr lang="en-US" sz="2750" dirty="0">
                <a:latin typeface="Arial" panose="020B0604020202020204" pitchFamily="34" charset="0"/>
                <a:cs typeface="Arial" panose="020B0604020202020204" pitchFamily="34" charset="0"/>
              </a:rPr>
              <a:t> and the mean for PM2.5 is 23.4mg/m</a:t>
            </a:r>
            <a:r>
              <a:rPr lang="en-US" sz="2750" baseline="30000" dirty="0">
                <a:latin typeface="Arial" panose="020B0604020202020204" pitchFamily="34" charset="0"/>
                <a:cs typeface="Arial" panose="020B0604020202020204" pitchFamily="34" charset="0"/>
              </a:rPr>
              <a:t>3</a:t>
            </a:r>
            <a:r>
              <a:rPr lang="en-US" sz="2750" dirty="0">
                <a:latin typeface="Arial" panose="020B0604020202020204" pitchFamily="34" charset="0"/>
                <a:cs typeface="Arial" panose="020B0604020202020204" pitchFamily="34" charset="0"/>
              </a:rPr>
              <a:t>. Both annual means are below the legal limit for the each type of particulate.</a:t>
            </a:r>
          </a:p>
          <a:p>
            <a:pPr marL="465138" indent="-465138">
              <a:buClr>
                <a:srgbClr val="C00000"/>
              </a:buClr>
              <a:buFont typeface="+mj-lt"/>
              <a:buAutoNum type="arabicPeriod"/>
              <a:tabLst>
                <a:tab pos="1258888" algn="l"/>
                <a:tab pos="2398713" algn="l"/>
                <a:tab pos="3881438" algn="l"/>
                <a:tab pos="5486400" algn="l"/>
                <a:tab pos="6807200" algn="l"/>
              </a:tabLst>
            </a:pPr>
            <a:r>
              <a:rPr lang="en-US" sz="2750" dirty="0" smtClean="0">
                <a:latin typeface="Arial" panose="020B0604020202020204" pitchFamily="34" charset="0"/>
                <a:cs typeface="Arial" panose="020B0604020202020204" pitchFamily="34" charset="0"/>
              </a:rPr>
              <a:t>When </a:t>
            </a:r>
            <a:r>
              <a:rPr lang="en-US" sz="2750" dirty="0">
                <a:latin typeface="Arial" panose="020B0604020202020204" pitchFamily="34" charset="0"/>
                <a:cs typeface="Arial" panose="020B0604020202020204" pitchFamily="34" charset="0"/>
              </a:rPr>
              <a:t>we estimate the mean we use the midpoints of the groups. There is therefore a chance we are underestimating. To find out the maximum possible value of the mean we can use the upper limits for each group. This would produce a maximum value of the mean of 39.1 mg/m</a:t>
            </a:r>
            <a:r>
              <a:rPr lang="en-US" sz="2750" baseline="30000" dirty="0">
                <a:latin typeface="Arial" panose="020B0604020202020204" pitchFamily="34" charset="0"/>
                <a:cs typeface="Arial" panose="020B0604020202020204" pitchFamily="34" charset="0"/>
              </a:rPr>
              <a:t>3</a:t>
            </a:r>
            <a:r>
              <a:rPr lang="en-US" sz="2750" dirty="0">
                <a:latin typeface="Arial" panose="020B0604020202020204" pitchFamily="34" charset="0"/>
                <a:cs typeface="Arial" panose="020B0604020202020204" pitchFamily="34" charset="0"/>
              </a:rPr>
              <a:t> for PM10 and 25.9 mg/m</a:t>
            </a:r>
            <a:r>
              <a:rPr lang="en-US" sz="2750" baseline="30000" dirty="0">
                <a:latin typeface="Arial" panose="020B0604020202020204" pitchFamily="34" charset="0"/>
                <a:cs typeface="Arial" panose="020B0604020202020204" pitchFamily="34" charset="0"/>
              </a:rPr>
              <a:t>3</a:t>
            </a:r>
            <a:r>
              <a:rPr lang="en-US" sz="2750" dirty="0">
                <a:latin typeface="Arial" panose="020B0604020202020204" pitchFamily="34" charset="0"/>
                <a:cs typeface="Arial" panose="020B0604020202020204" pitchFamily="34" charset="0"/>
              </a:rPr>
              <a:t> for PM2.5. This would suggest that there is a chance the company is over the PM2.5 legal limit.</a:t>
            </a:r>
          </a:p>
        </p:txBody>
      </p:sp>
    </p:spTree>
    <p:extLst>
      <p:ext uri="{BB962C8B-B14F-4D97-AF65-F5344CB8AC3E}">
        <p14:creationId xmlns:p14="http://schemas.microsoft.com/office/powerpoint/2010/main" val="1034210173"/>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Check Up</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570756"/>
          </a:xfrm>
          <a:prstGeom prst="rect">
            <a:avLst/>
          </a:prstGeom>
        </p:spPr>
        <p:txBody>
          <a:bodyPr wrap="square">
            <a:spAutoFit/>
          </a:bodyPr>
          <a:lstStyle/>
          <a:p>
            <a:pPr marL="465138" indent="-465138">
              <a:buClr>
                <a:srgbClr val="C00000"/>
              </a:buClr>
              <a:buFont typeface="+mj-lt"/>
              <a:buAutoNum type="arabicPeriod"/>
              <a:tabLst>
                <a:tab pos="1258888" algn="l"/>
                <a:tab pos="2398713" algn="l"/>
                <a:tab pos="3881438" algn="l"/>
                <a:tab pos="5486400" algn="l"/>
                <a:tab pos="6807200" algn="l"/>
              </a:tabLst>
            </a:pP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a:p>
            <a:pPr marL="971550" lvl="1" indent="-454025">
              <a:buClr>
                <a:srgbClr val="C00000"/>
              </a:buClr>
              <a:buFont typeface="+mj-lt"/>
              <a:buAutoNum type="alphaLcPeriod"/>
              <a:tabLst>
                <a:tab pos="1258888" algn="l"/>
                <a:tab pos="2398713" algn="l"/>
                <a:tab pos="3881438" algn="l"/>
                <a:tab pos="5486400" algn="l"/>
                <a:tab pos="6807200" algn="l"/>
              </a:tabLst>
            </a:pPr>
            <a:r>
              <a:rPr lang="en-US" sz="2700" dirty="0" smtClean="0">
                <a:latin typeface="Arial" panose="020B0604020202020204" pitchFamily="34" charset="0"/>
                <a:cs typeface="Arial" panose="020B0604020202020204" pitchFamily="34" charset="0"/>
              </a:rPr>
              <a:t>180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130</a:t>
            </a:r>
          </a:p>
          <a:p>
            <a:pPr marL="465138" indent="-465138">
              <a:buClr>
                <a:srgbClr val="C00000"/>
              </a:buClr>
              <a:buFont typeface="+mj-lt"/>
              <a:buAutoNum type="arabicPeriod"/>
              <a:tabLst>
                <a:tab pos="966788" algn="l"/>
                <a:tab pos="2398713" algn="l"/>
                <a:tab pos="3881438" algn="l"/>
                <a:tab pos="5486400" algn="l"/>
                <a:tab pos="680720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24</a:t>
            </a:r>
          </a:p>
          <a:p>
            <a:pPr marL="971550" lvl="1" indent="-514350">
              <a:buClr>
                <a:srgbClr val="C00000"/>
              </a:buClr>
              <a:buFont typeface="+mj-lt"/>
              <a:buAutoNum type="alphaLcPeriod" startAt="2"/>
              <a:tabLst>
                <a:tab pos="966788" algn="l"/>
                <a:tab pos="2398713" algn="l"/>
                <a:tab pos="3881438" algn="l"/>
                <a:tab pos="5486400" algn="l"/>
                <a:tab pos="6807200" algn="l"/>
              </a:tabLst>
            </a:pPr>
            <a:r>
              <a:rPr lang="en-US" sz="2700" dirty="0" smtClean="0">
                <a:latin typeface="Arial" panose="020B0604020202020204" pitchFamily="34" charset="0"/>
                <a:cs typeface="Arial" panose="020B0604020202020204" pitchFamily="34" charset="0"/>
              </a:rPr>
              <a:t>No; the proportions are the same but the numbers are different. 12 adults and 8 children chose maths.</a:t>
            </a:r>
          </a:p>
          <a:p>
            <a:pPr marL="465138" indent="-465138">
              <a:buClr>
                <a:srgbClr val="C00000"/>
              </a:buClr>
              <a:buFont typeface="+mj-lt"/>
              <a:buAutoNum type="arabicPeriod"/>
              <a:tabLst>
                <a:tab pos="966788" algn="l"/>
                <a:tab pos="2398713" algn="l"/>
                <a:tab pos="3881438" algn="l"/>
                <a:tab pos="5486400" algn="l"/>
                <a:tab pos="680720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15</a:t>
            </a:r>
          </a:p>
          <a:p>
            <a:pPr marL="971550" lvl="1" indent="-506413">
              <a:buClr>
                <a:srgbClr val="C00000"/>
              </a:buClr>
              <a:buFont typeface="+mj-lt"/>
              <a:buAutoNum type="alphaLcPeriod" startAt="2"/>
              <a:tabLst>
                <a:tab pos="966788" algn="l"/>
                <a:tab pos="2398713" algn="l"/>
                <a:tab pos="3881438" algn="l"/>
                <a:tab pos="5486400" algn="l"/>
                <a:tab pos="6807200" algn="l"/>
              </a:tabLst>
            </a:pPr>
            <a:r>
              <a:rPr lang="en-US" sz="2700" dirty="0" smtClean="0">
                <a:latin typeface="Arial" panose="020B0604020202020204" pitchFamily="34" charset="0"/>
                <a:cs typeface="Arial" panose="020B0604020202020204" pitchFamily="34" charset="0"/>
              </a:rPr>
              <a:t>The range for cod is 39 which is greater than the range for plaice which is 28.</a:t>
            </a:r>
          </a:p>
          <a:p>
            <a:pPr marL="971550" lvl="1" indent="-506413">
              <a:buClr>
                <a:srgbClr val="C00000"/>
              </a:buClr>
              <a:buFont typeface="+mj-lt"/>
              <a:buAutoNum type="alphaLcPeriod" startAt="2"/>
              <a:tabLst>
                <a:tab pos="966788" algn="l"/>
                <a:tab pos="2398713" algn="l"/>
                <a:tab pos="3881438" algn="l"/>
                <a:tab pos="5486400" algn="l"/>
                <a:tab pos="6807200" algn="l"/>
              </a:tabLst>
            </a:pPr>
            <a:r>
              <a:rPr lang="en-US" sz="2700" dirty="0" smtClean="0">
                <a:latin typeface="Arial" panose="020B0604020202020204" pitchFamily="34" charset="0"/>
                <a:cs typeface="Arial" panose="020B0604020202020204" pitchFamily="34" charset="0"/>
              </a:rPr>
              <a:t>28.5	</a:t>
            </a:r>
            <a:r>
              <a:rPr lang="en-US" sz="2700"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164cm</a:t>
            </a:r>
            <a:endParaRPr lang="en-US" sz="27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32690497"/>
              </p:ext>
            </p:extLst>
          </p:nvPr>
        </p:nvGraphicFramePr>
        <p:xfrm>
          <a:off x="827584" y="1268760"/>
          <a:ext cx="5688632" cy="1706880"/>
        </p:xfrm>
        <a:graphic>
          <a:graphicData uri="http://schemas.openxmlformats.org/drawingml/2006/table">
            <a:tbl>
              <a:tblPr firstRow="1" bandRow="1">
                <a:tableStyleId>{5940675A-B579-460E-94D1-54222C63F5DA}</a:tableStyleId>
              </a:tblPr>
              <a:tblGrid>
                <a:gridCol w="1422158"/>
                <a:gridCol w="1422158"/>
                <a:gridCol w="1422158"/>
                <a:gridCol w="1422158"/>
              </a:tblGrid>
              <a:tr h="339240">
                <a:tc>
                  <a:txBody>
                    <a:bodyPr/>
                    <a:lstStyle/>
                    <a:p>
                      <a:endParaRPr lang="en-US" sz="22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anose="020B0604020202020204" pitchFamily="34" charset="0"/>
                          <a:cs typeface="Arial" panose="020B0604020202020204" pitchFamily="34" charset="0"/>
                        </a:rPr>
                        <a:t>Party A</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Party B</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Total</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CDE5"/>
                    </a:solidFill>
                  </a:tcPr>
                </a:tc>
              </a:tr>
              <a:tr h="339240">
                <a:tc>
                  <a:txBody>
                    <a:bodyPr/>
                    <a:lstStyle/>
                    <a:p>
                      <a:r>
                        <a:rPr lang="en-US" sz="2200" b="1" dirty="0" smtClean="0">
                          <a:latin typeface="Arial" panose="020B0604020202020204" pitchFamily="34" charset="0"/>
                          <a:cs typeface="Arial" panose="020B0604020202020204" pitchFamily="34" charset="0"/>
                        </a:rPr>
                        <a:t>Men</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120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anose="020B0604020202020204" pitchFamily="34" charset="0"/>
                          <a:cs typeface="Arial" panose="020B0604020202020204" pitchFamily="34" charset="0"/>
                        </a:rPr>
                        <a:t>80</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2200" dirty="0" smtClean="0">
                          <a:latin typeface="Arial" panose="020B0604020202020204" pitchFamily="34" charset="0"/>
                          <a:cs typeface="Arial" panose="020B0604020202020204" pitchFamily="34" charset="0"/>
                        </a:rPr>
                        <a:t>200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9240">
                <a:tc>
                  <a:txBody>
                    <a:bodyPr/>
                    <a:lstStyle/>
                    <a:p>
                      <a:r>
                        <a:rPr lang="en-US" sz="2200" b="1" dirty="0" smtClean="0">
                          <a:latin typeface="Arial" panose="020B0604020202020204" pitchFamily="34" charset="0"/>
                          <a:cs typeface="Arial" panose="020B0604020202020204" pitchFamily="34" charset="0"/>
                        </a:rPr>
                        <a:t>Women</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130</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200" b="1" dirty="0" smtClean="0">
                          <a:latin typeface="Arial" panose="020B0604020202020204" pitchFamily="34" charset="0"/>
                          <a:cs typeface="Arial" panose="020B0604020202020204" pitchFamily="34" charset="0"/>
                        </a:rPr>
                        <a:t>50</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200" b="1" dirty="0" smtClean="0">
                          <a:latin typeface="Arial" panose="020B0604020202020204" pitchFamily="34" charset="0"/>
                          <a:cs typeface="Arial" panose="020B0604020202020204" pitchFamily="34" charset="0"/>
                        </a:rPr>
                        <a:t>180</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39240">
                <a:tc>
                  <a:txBody>
                    <a:bodyPr/>
                    <a:lstStyle/>
                    <a:p>
                      <a:r>
                        <a:rPr lang="en-US" sz="2200" b="1" dirty="0" smtClean="0">
                          <a:latin typeface="Arial" panose="020B0604020202020204" pitchFamily="34" charset="0"/>
                          <a:cs typeface="Arial" panose="020B0604020202020204" pitchFamily="34" charset="0"/>
                        </a:rPr>
                        <a:t>Total</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250</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a:r>
                        <a:rPr lang="en-US" sz="2200" dirty="0" smtClean="0">
                          <a:latin typeface="Arial" panose="020B0604020202020204" pitchFamily="34" charset="0"/>
                          <a:cs typeface="Arial" panose="020B0604020202020204" pitchFamily="34" charset="0"/>
                        </a:rPr>
                        <a:t>130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dirty="0" smtClean="0">
                          <a:latin typeface="Arial" panose="020B0604020202020204" pitchFamily="34" charset="0"/>
                          <a:cs typeface="Arial" panose="020B0604020202020204" pitchFamily="34" charset="0"/>
                        </a:rPr>
                        <a:t>380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659748626"/>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Check Up</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632311"/>
          </a:xfrm>
          <a:prstGeom prst="rect">
            <a:avLst/>
          </a:prstGeom>
        </p:spPr>
        <p:txBody>
          <a:bodyPr wrap="square">
            <a:spAutoFit/>
          </a:bodyPr>
          <a:lstStyle/>
          <a:p>
            <a:pPr marL="514350" indent="-514350">
              <a:buClr>
                <a:srgbClr val="C00000"/>
              </a:buClr>
              <a:buFont typeface="+mj-lt"/>
              <a:buAutoNum type="arabicPeriod" startAt="4"/>
              <a:tabLst>
                <a:tab pos="1258888" algn="l"/>
                <a:tab pos="2398713" algn="l"/>
                <a:tab pos="3881438" algn="l"/>
                <a:tab pos="5486400" algn="l"/>
                <a:tab pos="6807200" algn="l"/>
              </a:tabLst>
            </a:pPr>
            <a:r>
              <a:rPr lang="en-US" sz="3000" dirty="0">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endParaRPr lang="en-US" sz="3000" dirty="0" smtClean="0">
              <a:latin typeface="Arial" panose="020B0604020202020204" pitchFamily="34" charset="0"/>
              <a:cs typeface="Arial" panose="020B0604020202020204" pitchFamily="34" charset="0"/>
            </a:endParaRPr>
          </a:p>
          <a:p>
            <a:pPr marL="465138" indent="-465138">
              <a:buClr>
                <a:srgbClr val="C00000"/>
              </a:buClr>
              <a:buFont typeface="+mj-lt"/>
              <a:buAutoNum type="arabicPeriod" startAt="4"/>
              <a:tabLst>
                <a:tab pos="966788" algn="l"/>
                <a:tab pos="2398713" algn="l"/>
                <a:tab pos="3881438" algn="l"/>
                <a:tab pos="5486400" algn="l"/>
                <a:tab pos="68072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Outlier £</a:t>
            </a:r>
            <a:r>
              <a:rPr lang="en-US" sz="3000" dirty="0" smtClean="0"/>
              <a:t>4800; range </a:t>
            </a:r>
            <a:r>
              <a:rPr lang="en-US" sz="3000" dirty="0" smtClean="0">
                <a:latin typeface="Arial" panose="020B0604020202020204" pitchFamily="34" charset="0"/>
                <a:cs typeface="Arial" panose="020B0604020202020204" pitchFamily="34" charset="0"/>
              </a:rPr>
              <a:t>£</a:t>
            </a:r>
            <a:r>
              <a:rPr lang="en-US" sz="3000" dirty="0" smtClean="0"/>
              <a:t>4350</a:t>
            </a:r>
            <a:endParaRPr lang="en-US" sz="30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966788" algn="l"/>
                <a:tab pos="2398713" algn="l"/>
                <a:tab pos="3881438" algn="l"/>
                <a:tab pos="5486400" algn="l"/>
                <a:tab pos="6807200" algn="l"/>
              </a:tabLst>
            </a:pPr>
            <a:r>
              <a:rPr lang="en-US" sz="3000" dirty="0" smtClean="0">
                <a:latin typeface="Arial" panose="020B0604020202020204" pitchFamily="34" charset="0"/>
                <a:cs typeface="Arial" panose="020B0604020202020204" pitchFamily="34" charset="0"/>
              </a:rPr>
              <a:t>Outliers 22. 24; range 29.</a:t>
            </a:r>
            <a:endParaRPr lang="en-US" sz="3000" dirty="0">
              <a:latin typeface="Arial" panose="020B0604020202020204" pitchFamily="34" charset="0"/>
              <a:cs typeface="Arial" panose="020B0604020202020204" pitchFamily="34" charset="0"/>
            </a:endParaRPr>
          </a:p>
          <a:p>
            <a:pPr marL="465138" indent="-465138">
              <a:buClr>
                <a:srgbClr val="C00000"/>
              </a:buClr>
              <a:buFont typeface="+mj-lt"/>
              <a:buAutoNum type="arabicPeriod" startAt="4"/>
              <a:tabLst>
                <a:tab pos="966788" algn="l"/>
                <a:tab pos="2293938" algn="l"/>
                <a:tab pos="3881438" algn="l"/>
                <a:tab pos="4865688" algn="l"/>
                <a:tab pos="6280150" algn="l"/>
                <a:tab pos="68072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9.625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5 ≤ x &lt; 10	</a:t>
            </a:r>
            <a:br>
              <a:rPr lang="en-US" sz="3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25	</a:t>
            </a:r>
            <a:r>
              <a:rPr lang="en-US" sz="3000" dirty="0" smtClean="0">
                <a:solidFill>
                  <a:srgbClr val="C00000"/>
                </a:solidFill>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5 ≤ x &lt; </a:t>
            </a:r>
            <a:r>
              <a:rPr lang="en-US" sz="3000" dirty="0" smtClean="0">
                <a:latin typeface="Arial" panose="020B0604020202020204" pitchFamily="34" charset="0"/>
                <a:cs typeface="Arial" panose="020B0604020202020204" pitchFamily="34" charset="0"/>
              </a:rPr>
              <a:t>10</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4734" y="1281204"/>
            <a:ext cx="5020431" cy="3371932"/>
          </a:xfrm>
          <a:prstGeom prst="rect">
            <a:avLst/>
          </a:prstGeom>
        </p:spPr>
      </p:pic>
    </p:spTree>
    <p:extLst>
      <p:ext uri="{BB962C8B-B14F-4D97-AF65-F5344CB8AC3E}">
        <p14:creationId xmlns:p14="http://schemas.microsoft.com/office/powerpoint/2010/main" val="1353329426"/>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Check Up</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016758"/>
          </a:xfrm>
          <a:prstGeom prst="rect">
            <a:avLst/>
          </a:prstGeom>
        </p:spPr>
        <p:txBody>
          <a:bodyPr wrap="square">
            <a:spAutoFit/>
          </a:bodyPr>
          <a:lstStyle/>
          <a:p>
            <a:pPr marL="514350" indent="-514350">
              <a:buClr>
                <a:srgbClr val="C00000"/>
              </a:buClr>
              <a:buFont typeface="+mj-lt"/>
              <a:buAutoNum type="arabicPeriod" startAt="7"/>
              <a:tabLst>
                <a:tab pos="1035050" algn="l"/>
                <a:tab pos="2398713" algn="l"/>
                <a:tab pos="3881438" algn="l"/>
                <a:tab pos="5486400" algn="l"/>
                <a:tab pos="6807200" algn="l"/>
              </a:tabLst>
            </a:pPr>
            <a:r>
              <a:rPr lang="en-US" sz="4000" dirty="0" smtClean="0">
                <a:solidFill>
                  <a:srgbClr val="C00000"/>
                </a:solidFill>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500</a:t>
            </a:r>
            <a:r>
              <a:rPr lang="en-US" sz="4000" dirty="0" smtClean="0"/>
              <a:t>0</a:t>
            </a:r>
            <a:endParaRPr lang="en-US" sz="4000" dirty="0" smtClean="0">
              <a:latin typeface="Arial" panose="020B0604020202020204" pitchFamily="34" charset="0"/>
              <a:cs typeface="Arial" panose="020B0604020202020204" pitchFamily="34" charset="0"/>
            </a:endParaRPr>
          </a:p>
          <a:p>
            <a:pPr marL="1035050" lvl="1" indent="-517525">
              <a:buClr>
                <a:srgbClr val="C00000"/>
              </a:buClr>
              <a:buFont typeface="+mj-lt"/>
              <a:buAutoNum type="alphaLcPeriod" startAt="2"/>
              <a:tabLst>
                <a:tab pos="2398713" algn="l"/>
                <a:tab pos="3881438" algn="l"/>
                <a:tab pos="5486400" algn="l"/>
                <a:tab pos="6807200" algn="l"/>
              </a:tabLst>
            </a:pPr>
            <a:r>
              <a:rPr lang="en-US" sz="4000" dirty="0" smtClean="0">
                <a:latin typeface="Arial" panose="020B0604020202020204" pitchFamily="34" charset="0"/>
                <a:cs typeface="Arial" panose="020B0604020202020204" pitchFamily="34" charset="0"/>
              </a:rPr>
              <a:t>Seasonal variations in weather.</a:t>
            </a:r>
          </a:p>
          <a:p>
            <a:pPr marL="1035050" lvl="1" indent="-517525">
              <a:buClr>
                <a:srgbClr val="C00000"/>
              </a:buClr>
              <a:buFont typeface="+mj-lt"/>
              <a:buAutoNum type="alphaLcPeriod" startAt="2"/>
              <a:tabLst>
                <a:tab pos="2398713" algn="l"/>
                <a:tab pos="3881438" algn="l"/>
                <a:tab pos="5486400" algn="l"/>
                <a:tab pos="6807200" algn="l"/>
              </a:tabLst>
            </a:pPr>
            <a:r>
              <a:rPr lang="en-US" sz="4000" dirty="0" smtClean="0">
                <a:latin typeface="Arial" panose="020B0604020202020204" pitchFamily="34" charset="0"/>
                <a:cs typeface="Arial" panose="020B0604020202020204" pitchFamily="34" charset="0"/>
              </a:rPr>
              <a:t>Sales </a:t>
            </a:r>
            <a:r>
              <a:rPr lang="en-US" sz="4000" dirty="0">
                <a:latin typeface="Arial" panose="020B0604020202020204" pitchFamily="34" charset="0"/>
                <a:cs typeface="Arial" panose="020B0604020202020204" pitchFamily="34" charset="0"/>
              </a:rPr>
              <a:t>of sun cream are generally </a:t>
            </a:r>
            <a:r>
              <a:rPr lang="en-US" sz="4000" dirty="0" smtClean="0">
                <a:latin typeface="Arial" panose="020B0604020202020204" pitchFamily="34" charset="0"/>
                <a:cs typeface="Arial" panose="020B0604020202020204" pitchFamily="34" charset="0"/>
              </a:rPr>
              <a:t>increasing.</a:t>
            </a:r>
          </a:p>
          <a:p>
            <a:pPr marL="577850" indent="-517525">
              <a:buClr>
                <a:srgbClr val="C00000"/>
              </a:buClr>
              <a:buFont typeface="+mj-lt"/>
              <a:buAutoNum type="arabicPeriod" startAt="7"/>
              <a:tabLst>
                <a:tab pos="1138238" algn="l"/>
                <a:tab pos="2398713" algn="l"/>
                <a:tab pos="3881438" algn="l"/>
                <a:tab pos="5486400" algn="l"/>
                <a:tab pos="6807200" algn="l"/>
              </a:tabLst>
            </a:pPr>
            <a:r>
              <a:rPr lang="en-US" sz="4000" dirty="0" smtClean="0">
                <a:solidFill>
                  <a:srgbClr val="C00000"/>
                </a:solidFill>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Positive</a:t>
            </a:r>
            <a:br>
              <a:rPr lang="en-US" sz="4000" dirty="0" smtClean="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b. </a:t>
            </a:r>
            <a:r>
              <a:rPr lang="en-US" sz="4000" dirty="0" err="1" smtClean="0">
                <a:solidFill>
                  <a:srgbClr val="C00000"/>
                </a:solidFill>
                <a:latin typeface="Arial" panose="020B0604020202020204" pitchFamily="34" charset="0"/>
                <a:cs typeface="Arial" panose="020B0604020202020204" pitchFamily="34" charset="0"/>
              </a:rPr>
              <a:t>i</a:t>
            </a:r>
            <a:r>
              <a:rPr lang="en-US" sz="4000" dirty="0" smtClean="0">
                <a:solidFill>
                  <a:srgbClr val="C00000"/>
                </a:solidFill>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42 </a:t>
            </a:r>
            <a:r>
              <a:rPr lang="en-US" sz="4000" dirty="0" smtClean="0">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ii.</a:t>
            </a:r>
            <a:r>
              <a:rPr lang="en-US" sz="4000" dirty="0" smtClean="0">
                <a:latin typeface="Arial" panose="020B0604020202020204" pitchFamily="34" charset="0"/>
                <a:cs typeface="Arial" panose="020B0604020202020204" pitchFamily="34" charset="0"/>
              </a:rPr>
              <a:t> 96</a:t>
            </a:r>
            <a:br>
              <a:rPr lang="en-US" sz="4000" dirty="0" smtClean="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Part </a:t>
            </a:r>
            <a:r>
              <a:rPr lang="en-US" sz="4000" b="1" dirty="0" err="1">
                <a:latin typeface="Arial" panose="020B0604020202020204" pitchFamily="34" charset="0"/>
                <a:cs typeface="Arial" panose="020B0604020202020204" pitchFamily="34" charset="0"/>
              </a:rPr>
              <a:t>i</a:t>
            </a:r>
            <a:r>
              <a:rPr lang="en-US" sz="4000" dirty="0">
                <a:latin typeface="Arial" panose="020B0604020202020204" pitchFamily="34" charset="0"/>
                <a:cs typeface="Arial" panose="020B0604020202020204" pitchFamily="34" charset="0"/>
              </a:rPr>
              <a:t>, because part </a:t>
            </a:r>
            <a:r>
              <a:rPr lang="en-US" sz="4000" b="1" dirty="0">
                <a:latin typeface="Arial" panose="020B0604020202020204" pitchFamily="34" charset="0"/>
                <a:cs typeface="Arial" panose="020B0604020202020204" pitchFamily="34" charset="0"/>
              </a:rPr>
              <a:t>ii</a:t>
            </a:r>
            <a:r>
              <a:rPr lang="en-US" sz="4000" dirty="0">
                <a:latin typeface="Arial" panose="020B0604020202020204" pitchFamily="34" charset="0"/>
                <a:cs typeface="Arial" panose="020B0604020202020204" pitchFamily="34" charset="0"/>
              </a:rPr>
              <a:t> is outside </a:t>
            </a:r>
            <a:r>
              <a:rPr lang="en-US" sz="4000" dirty="0" smtClean="0">
                <a:latin typeface="Arial" panose="020B0604020202020204" pitchFamily="34" charset="0"/>
                <a:cs typeface="Arial" panose="020B0604020202020204" pitchFamily="34" charset="0"/>
              </a:rPr>
              <a:t>	the </a:t>
            </a:r>
            <a:r>
              <a:rPr lang="en-US" sz="4000" dirty="0">
                <a:latin typeface="Arial" panose="020B0604020202020204" pitchFamily="34" charset="0"/>
                <a:cs typeface="Arial" panose="020B0604020202020204" pitchFamily="34" charset="0"/>
              </a:rPr>
              <a:t>data </a:t>
            </a:r>
            <a:r>
              <a:rPr lang="en-US" sz="4000" dirty="0" smtClean="0">
                <a:latin typeface="Arial" panose="020B0604020202020204" pitchFamily="34" charset="0"/>
                <a:cs typeface="Arial" panose="020B0604020202020204" pitchFamily="34" charset="0"/>
              </a:rPr>
              <a:t>points</a:t>
            </a:r>
            <a:r>
              <a:rPr lang="en-US" sz="4000" dirty="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110635"/>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Check Up</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5271315"/>
              </a:xfrm>
              <a:prstGeom prst="rect">
                <a:avLst/>
              </a:prstGeom>
            </p:spPr>
            <p:txBody>
              <a:bodyPr wrap="square">
                <a:spAutoFit/>
              </a:bodyPr>
              <a:lstStyle/>
              <a:p>
                <a:pPr marL="620713" indent="-620713">
                  <a:buClr>
                    <a:srgbClr val="C00000"/>
                  </a:buClr>
                  <a:buFont typeface="+mj-lt"/>
                  <a:buAutoNum type="arabicPeriod" startAt="10"/>
                  <a:tabLst>
                    <a:tab pos="1035050" algn="l"/>
                    <a:tab pos="2398713" algn="l"/>
                    <a:tab pos="3881438" algn="l"/>
                    <a:tab pos="5486400" algn="l"/>
                    <a:tab pos="6807200" algn="l"/>
                  </a:tabLst>
                </a:pPr>
                <a:r>
                  <a:rPr lang="en-US" sz="2900" dirty="0" smtClean="0">
                    <a:solidFill>
                      <a:srgbClr val="C00000"/>
                    </a:solidFill>
                    <a:latin typeface="Arial" panose="020B0604020202020204" pitchFamily="34" charset="0"/>
                    <a:cs typeface="Arial" panose="020B0604020202020204" pitchFamily="34" charset="0"/>
                  </a:rPr>
                  <a:t>a.</a:t>
                </a:r>
                <a:r>
                  <a:rPr lang="en-US" sz="2900" dirty="0" smtClean="0">
                    <a:latin typeface="Arial" panose="020B0604020202020204" pitchFamily="34" charset="0"/>
                    <a:cs typeface="Arial" panose="020B0604020202020204" pitchFamily="34" charset="0"/>
                  </a:rPr>
                  <a:t> </a:t>
                </a:r>
                <a:r>
                  <a:rPr lang="en-US" sz="2900" dirty="0" smtClean="0">
                    <a:solidFill>
                      <a:srgbClr val="C00000"/>
                    </a:solidFill>
                    <a:latin typeface="Arial" panose="020B0604020202020204" pitchFamily="34" charset="0"/>
                    <a:cs typeface="Arial" panose="020B0604020202020204" pitchFamily="34" charset="0"/>
                  </a:rPr>
                  <a:t>b</a:t>
                </a:r>
                <a:r>
                  <a:rPr lang="en-US" sz="2900" dirty="0" smtClean="0">
                    <a:latin typeface="Arial" panose="020B0604020202020204" pitchFamily="34" charset="0"/>
                    <a:cs typeface="Arial" panose="020B0604020202020204" pitchFamily="34" charset="0"/>
                  </a:rPr>
                  <a:t> Students’ own answers.</a:t>
                </a:r>
              </a:p>
              <a:p>
                <a:pPr marL="1087438" lvl="1" indent="-466725">
                  <a:buClr>
                    <a:srgbClr val="C00000"/>
                  </a:buClr>
                  <a:buFont typeface="+mj-lt"/>
                  <a:buAutoNum type="alphaLcPeriod" startAt="3"/>
                  <a:tabLst>
                    <a:tab pos="2398713" algn="l"/>
                    <a:tab pos="3881438" algn="l"/>
                    <a:tab pos="5486400" algn="l"/>
                    <a:tab pos="6807200" algn="l"/>
                  </a:tabLst>
                </a:pPr>
                <a:r>
                  <a:rPr lang="en-US" sz="2900" dirty="0" smtClean="0">
                    <a:latin typeface="Arial" panose="020B0604020202020204" pitchFamily="34" charset="0"/>
                    <a:cs typeface="Arial" panose="020B0604020202020204" pitchFamily="34" charset="0"/>
                  </a:rPr>
                  <a:t>The new mean is 3 more than the old mean.</a:t>
                </a:r>
              </a:p>
              <a:p>
                <a:pPr marL="1087438" lvl="1" indent="-466725">
                  <a:buClr>
                    <a:srgbClr val="C00000"/>
                  </a:buClr>
                  <a:buFont typeface="+mj-lt"/>
                  <a:buAutoNum type="alphaLcPeriod" startAt="3"/>
                  <a:tabLst>
                    <a:tab pos="2398713" algn="l"/>
                    <a:tab pos="3363913" algn="l"/>
                    <a:tab pos="5486400" algn="l"/>
                    <a:tab pos="6807200" algn="l"/>
                  </a:tabLst>
                </a:pPr>
                <a:r>
                  <a:rPr lang="en-US" sz="2900" dirty="0" smtClean="0">
                    <a:latin typeface="Arial" panose="020B0604020202020204" pitchFamily="34" charset="0"/>
                    <a:cs typeface="Arial" panose="020B0604020202020204" pitchFamily="34" charset="0"/>
                  </a:rPr>
                  <a:t>Old mean = </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m:rPr>
                            <m:sty m:val="p"/>
                          </m:rPr>
                          <a:rPr lang="en-US" sz="2900" b="0" i="0" smtClean="0">
                            <a:latin typeface="Cambria Math" panose="02040503050406030204" pitchFamily="18" charset="0"/>
                            <a:cs typeface="Arial" panose="020B0604020202020204" pitchFamily="34" charset="0"/>
                          </a:rPr>
                          <m:t>w</m:t>
                        </m:r>
                        <m:r>
                          <a:rPr lang="en-US" sz="2900" b="0" i="0" smtClean="0">
                            <a:latin typeface="Cambria Math" panose="02040503050406030204" pitchFamily="18" charset="0"/>
                            <a:cs typeface="Arial" panose="020B0604020202020204" pitchFamily="34" charset="0"/>
                          </a:rPr>
                          <m:t> </m:t>
                        </m:r>
                        <m:r>
                          <a:rPr lang="en-US" sz="2900" b="0" i="1" smtClean="0">
                            <a:latin typeface="Cambria Math" panose="02040503050406030204" pitchFamily="18" charset="0"/>
                            <a:cs typeface="Arial" panose="020B0604020202020204" pitchFamily="34" charset="0"/>
                          </a:rPr>
                          <m:t>+ </m:t>
                        </m:r>
                        <m:r>
                          <a:rPr lang="en-US" sz="2900" b="0" i="1" smtClean="0">
                            <a:latin typeface="Cambria Math" panose="02040503050406030204" pitchFamily="18" charset="0"/>
                            <a:cs typeface="Arial" panose="020B0604020202020204" pitchFamily="34" charset="0"/>
                          </a:rPr>
                          <m:t>𝑥</m:t>
                        </m:r>
                        <m:r>
                          <a:rPr lang="en-US" sz="2900" b="0" i="1" smtClean="0">
                            <a:latin typeface="Cambria Math" panose="02040503050406030204" pitchFamily="18" charset="0"/>
                            <a:cs typeface="Arial" panose="020B0604020202020204" pitchFamily="34" charset="0"/>
                          </a:rPr>
                          <m:t> + </m:t>
                        </m:r>
                        <m:r>
                          <a:rPr lang="en-US" sz="2900" b="0" i="1" smtClean="0">
                            <a:latin typeface="Cambria Math" panose="02040503050406030204" pitchFamily="18" charset="0"/>
                            <a:cs typeface="Arial" panose="020B0604020202020204" pitchFamily="34" charset="0"/>
                          </a:rPr>
                          <m:t>𝑦</m:t>
                        </m:r>
                        <m:r>
                          <a:rPr lang="en-US" sz="2900" b="0" i="1" smtClean="0">
                            <a:latin typeface="Cambria Math" panose="02040503050406030204" pitchFamily="18" charset="0"/>
                            <a:cs typeface="Arial" panose="020B0604020202020204" pitchFamily="34" charset="0"/>
                          </a:rPr>
                          <m:t> + </m:t>
                        </m:r>
                        <m:r>
                          <a:rPr lang="en-US" sz="2900" b="0" i="1" smtClean="0">
                            <a:latin typeface="Cambria Math" panose="02040503050406030204" pitchFamily="18" charset="0"/>
                            <a:cs typeface="Arial" panose="020B0604020202020204" pitchFamily="34" charset="0"/>
                          </a:rPr>
                          <m:t>𝑧</m:t>
                        </m:r>
                      </m:num>
                      <m:den>
                        <m:r>
                          <a:rPr lang="en-US" sz="2900" b="0" i="0" smtClean="0">
                            <a:latin typeface="Cambria Math" panose="02040503050406030204" pitchFamily="18" charset="0"/>
                            <a:cs typeface="Arial" panose="020B0604020202020204" pitchFamily="34" charset="0"/>
                          </a:rPr>
                          <m:t>4</m:t>
                        </m:r>
                      </m:den>
                    </m:f>
                  </m:oMath>
                </a14:m>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New mean = </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d>
                          <m:dPr>
                            <m:ctrlPr>
                              <a:rPr lang="en-US" sz="2900" b="0" i="1" smtClean="0">
                                <a:latin typeface="Cambria Math" panose="02040503050406030204" pitchFamily="18" charset="0"/>
                                <a:cs typeface="Arial" panose="020B0604020202020204" pitchFamily="34" charset="0"/>
                              </a:rPr>
                            </m:ctrlPr>
                          </m:dPr>
                          <m:e>
                            <m:r>
                              <a:rPr lang="en-US" sz="2900" b="0" i="1" smtClean="0">
                                <a:latin typeface="Cambria Math" panose="02040503050406030204" pitchFamily="18" charset="0"/>
                                <a:cs typeface="Arial" panose="020B0604020202020204" pitchFamily="34" charset="0"/>
                              </a:rPr>
                              <m:t>𝑤</m:t>
                            </m:r>
                            <m:r>
                              <a:rPr lang="en-US" sz="2900" b="0" i="1" smtClean="0">
                                <a:latin typeface="Cambria Math" panose="02040503050406030204" pitchFamily="18" charset="0"/>
                                <a:cs typeface="Arial" panose="020B0604020202020204" pitchFamily="34" charset="0"/>
                              </a:rPr>
                              <m:t>+3</m:t>
                            </m:r>
                          </m:e>
                        </m:d>
                        <m:r>
                          <a:rPr lang="en-US" sz="2900" b="0" i="1" smtClean="0">
                            <a:latin typeface="Cambria Math" panose="02040503050406030204" pitchFamily="18" charset="0"/>
                            <a:cs typeface="Arial" panose="020B0604020202020204" pitchFamily="34" charset="0"/>
                          </a:rPr>
                          <m:t>+ </m:t>
                        </m:r>
                        <m:d>
                          <m:dPr>
                            <m:ctrlPr>
                              <a:rPr lang="en-US" sz="2900" b="0" i="1" smtClean="0">
                                <a:latin typeface="Cambria Math" panose="02040503050406030204" pitchFamily="18" charset="0"/>
                                <a:cs typeface="Arial" panose="020B0604020202020204" pitchFamily="34" charset="0"/>
                              </a:rPr>
                            </m:ctrlPr>
                          </m:dPr>
                          <m:e>
                            <m:r>
                              <a:rPr lang="en-US" sz="2900" b="0" i="1" smtClean="0">
                                <a:latin typeface="Cambria Math" panose="02040503050406030204" pitchFamily="18" charset="0"/>
                                <a:cs typeface="Arial" panose="020B0604020202020204" pitchFamily="34" charset="0"/>
                              </a:rPr>
                              <m:t>𝑥</m:t>
                            </m:r>
                            <m:r>
                              <a:rPr lang="en-US" sz="2900" i="1">
                                <a:latin typeface="Cambria Math" panose="02040503050406030204" pitchFamily="18" charset="0"/>
                                <a:cs typeface="Arial" panose="020B0604020202020204" pitchFamily="34" charset="0"/>
                              </a:rPr>
                              <m:t>+3</m:t>
                            </m:r>
                          </m:e>
                        </m:d>
                        <m:r>
                          <a:rPr lang="en-US" sz="2900" b="0" i="1" smtClean="0">
                            <a:latin typeface="Cambria Math" panose="02040503050406030204" pitchFamily="18" charset="0"/>
                            <a:cs typeface="Arial" panose="020B0604020202020204" pitchFamily="34" charset="0"/>
                          </a:rPr>
                          <m:t>+ </m:t>
                        </m:r>
                        <m:d>
                          <m:dPr>
                            <m:ctrlPr>
                              <a:rPr lang="en-US" sz="2900" b="0" i="1" smtClean="0">
                                <a:latin typeface="Cambria Math" panose="02040503050406030204" pitchFamily="18" charset="0"/>
                                <a:cs typeface="Arial" panose="020B0604020202020204" pitchFamily="34" charset="0"/>
                              </a:rPr>
                            </m:ctrlPr>
                          </m:dPr>
                          <m:e>
                            <m:r>
                              <a:rPr lang="en-US" sz="2900" b="0" i="1" smtClean="0">
                                <a:latin typeface="Cambria Math" panose="02040503050406030204" pitchFamily="18" charset="0"/>
                                <a:cs typeface="Arial" panose="020B0604020202020204" pitchFamily="34" charset="0"/>
                              </a:rPr>
                              <m:t>𝑦</m:t>
                            </m:r>
                            <m:r>
                              <a:rPr lang="en-US" sz="2900" i="1">
                                <a:latin typeface="Cambria Math" panose="02040503050406030204" pitchFamily="18" charset="0"/>
                                <a:cs typeface="Arial" panose="020B0604020202020204" pitchFamily="34" charset="0"/>
                              </a:rPr>
                              <m:t>+3</m:t>
                            </m:r>
                          </m:e>
                        </m:d>
                        <m:r>
                          <a:rPr lang="en-US" sz="2900" b="0" i="1" smtClean="0">
                            <a:latin typeface="Cambria Math" panose="02040503050406030204" pitchFamily="18" charset="0"/>
                            <a:cs typeface="Arial" panose="020B0604020202020204" pitchFamily="34" charset="0"/>
                          </a:rPr>
                          <m:t>+ (</m:t>
                        </m:r>
                        <m:r>
                          <a:rPr lang="en-US" sz="2900" b="0" i="1" smtClean="0">
                            <a:latin typeface="Cambria Math" panose="02040503050406030204" pitchFamily="18" charset="0"/>
                            <a:cs typeface="Arial" panose="020B0604020202020204" pitchFamily="34" charset="0"/>
                          </a:rPr>
                          <m:t>𝑧</m:t>
                        </m:r>
                        <m:r>
                          <a:rPr lang="en-US" sz="2900" i="1">
                            <a:latin typeface="Cambria Math" panose="02040503050406030204" pitchFamily="18" charset="0"/>
                            <a:cs typeface="Arial" panose="020B0604020202020204" pitchFamily="34" charset="0"/>
                          </a:rPr>
                          <m:t>+3</m:t>
                        </m:r>
                        <m:r>
                          <a:rPr lang="en-US" sz="2900" b="0" i="1" smtClean="0">
                            <a:latin typeface="Cambria Math" panose="02040503050406030204" pitchFamily="18" charset="0"/>
                            <a:cs typeface="Arial" panose="020B0604020202020204" pitchFamily="34" charset="0"/>
                          </a:rPr>
                          <m:t>)</m:t>
                        </m:r>
                      </m:num>
                      <m:den>
                        <m:r>
                          <a:rPr lang="en-US" sz="2900">
                            <a:latin typeface="Cambria Math" panose="02040503050406030204" pitchFamily="18" charset="0"/>
                            <a:cs typeface="Arial" panose="020B0604020202020204" pitchFamily="34" charset="0"/>
                          </a:rPr>
                          <m:t>4</m:t>
                        </m:r>
                      </m:den>
                    </m:f>
                  </m:oMath>
                </a14:m>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		= </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m:rPr>
                            <m:sty m:val="p"/>
                          </m:rPr>
                          <a:rPr lang="en-US" sz="2900">
                            <a:latin typeface="Cambria Math" panose="02040503050406030204" pitchFamily="18" charset="0"/>
                            <a:cs typeface="Arial" panose="020B0604020202020204" pitchFamily="34" charset="0"/>
                          </a:rPr>
                          <m:t>w</m:t>
                        </m:r>
                        <m:r>
                          <a:rPr lang="en-US" sz="2900">
                            <a:latin typeface="Cambria Math" panose="02040503050406030204" pitchFamily="18" charset="0"/>
                            <a:cs typeface="Arial" panose="020B0604020202020204" pitchFamily="34" charset="0"/>
                          </a:rPr>
                          <m:t> </m:t>
                        </m:r>
                        <m:r>
                          <a:rPr lang="en-US" sz="2900" i="1">
                            <a:latin typeface="Cambria Math" panose="02040503050406030204" pitchFamily="18" charset="0"/>
                            <a:cs typeface="Arial" panose="020B0604020202020204" pitchFamily="34" charset="0"/>
                          </a:rPr>
                          <m:t>+ </m:t>
                        </m:r>
                        <m:r>
                          <a:rPr lang="en-US" sz="2900" i="1">
                            <a:latin typeface="Cambria Math" panose="02040503050406030204" pitchFamily="18" charset="0"/>
                            <a:cs typeface="Arial" panose="020B0604020202020204" pitchFamily="34" charset="0"/>
                          </a:rPr>
                          <m:t>𝑥</m:t>
                        </m:r>
                        <m:r>
                          <a:rPr lang="en-US" sz="2900" i="1">
                            <a:latin typeface="Cambria Math" panose="02040503050406030204" pitchFamily="18" charset="0"/>
                            <a:cs typeface="Arial" panose="020B0604020202020204" pitchFamily="34" charset="0"/>
                          </a:rPr>
                          <m:t> + </m:t>
                        </m:r>
                        <m:r>
                          <a:rPr lang="en-US" sz="2900" i="1">
                            <a:latin typeface="Cambria Math" panose="02040503050406030204" pitchFamily="18" charset="0"/>
                            <a:cs typeface="Arial" panose="020B0604020202020204" pitchFamily="34" charset="0"/>
                          </a:rPr>
                          <m:t>𝑦</m:t>
                        </m:r>
                        <m:r>
                          <a:rPr lang="en-US" sz="2900" i="1">
                            <a:latin typeface="Cambria Math" panose="02040503050406030204" pitchFamily="18" charset="0"/>
                            <a:cs typeface="Arial" panose="020B0604020202020204" pitchFamily="34" charset="0"/>
                          </a:rPr>
                          <m:t> + </m:t>
                        </m:r>
                        <m:r>
                          <a:rPr lang="en-US" sz="2900" i="1">
                            <a:latin typeface="Cambria Math" panose="02040503050406030204" pitchFamily="18" charset="0"/>
                            <a:cs typeface="Arial" panose="020B0604020202020204" pitchFamily="34" charset="0"/>
                          </a:rPr>
                          <m:t>𝑧</m:t>
                        </m:r>
                        <m:r>
                          <a:rPr lang="en-US" sz="2900" b="0" i="1" smtClean="0">
                            <a:latin typeface="Cambria Math" panose="02040503050406030204" pitchFamily="18" charset="0"/>
                            <a:cs typeface="Arial" panose="020B0604020202020204" pitchFamily="34" charset="0"/>
                          </a:rPr>
                          <m:t>+12</m:t>
                        </m:r>
                      </m:num>
                      <m:den>
                        <m:r>
                          <a:rPr lang="en-US" sz="2900">
                            <a:latin typeface="Cambria Math" panose="02040503050406030204" pitchFamily="18" charset="0"/>
                            <a:cs typeface="Arial" panose="020B0604020202020204" pitchFamily="34" charset="0"/>
                          </a:rPr>
                          <m:t>4</m:t>
                        </m:r>
                      </m:den>
                    </m:f>
                  </m:oMath>
                </a14:m>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		= </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m:rPr>
                            <m:sty m:val="p"/>
                          </m:rPr>
                          <a:rPr lang="en-US" sz="2900">
                            <a:latin typeface="Cambria Math" panose="02040503050406030204" pitchFamily="18" charset="0"/>
                            <a:cs typeface="Arial" panose="020B0604020202020204" pitchFamily="34" charset="0"/>
                          </a:rPr>
                          <m:t>w</m:t>
                        </m:r>
                        <m:r>
                          <a:rPr lang="en-US" sz="2900">
                            <a:latin typeface="Cambria Math" panose="02040503050406030204" pitchFamily="18" charset="0"/>
                            <a:cs typeface="Arial" panose="020B0604020202020204" pitchFamily="34" charset="0"/>
                          </a:rPr>
                          <m:t> </m:t>
                        </m:r>
                        <m:r>
                          <a:rPr lang="en-US" sz="2900" i="1">
                            <a:latin typeface="Cambria Math" panose="02040503050406030204" pitchFamily="18" charset="0"/>
                            <a:cs typeface="Arial" panose="020B0604020202020204" pitchFamily="34" charset="0"/>
                          </a:rPr>
                          <m:t>+ </m:t>
                        </m:r>
                        <m:r>
                          <a:rPr lang="en-US" sz="2900" i="1">
                            <a:latin typeface="Cambria Math" panose="02040503050406030204" pitchFamily="18" charset="0"/>
                            <a:cs typeface="Arial" panose="020B0604020202020204" pitchFamily="34" charset="0"/>
                          </a:rPr>
                          <m:t>𝑥</m:t>
                        </m:r>
                        <m:r>
                          <a:rPr lang="en-US" sz="2900" i="1">
                            <a:latin typeface="Cambria Math" panose="02040503050406030204" pitchFamily="18" charset="0"/>
                            <a:cs typeface="Arial" panose="020B0604020202020204" pitchFamily="34" charset="0"/>
                          </a:rPr>
                          <m:t> + </m:t>
                        </m:r>
                        <m:r>
                          <a:rPr lang="en-US" sz="2900" i="1">
                            <a:latin typeface="Cambria Math" panose="02040503050406030204" pitchFamily="18" charset="0"/>
                            <a:cs typeface="Arial" panose="020B0604020202020204" pitchFamily="34" charset="0"/>
                          </a:rPr>
                          <m:t>𝑦</m:t>
                        </m:r>
                        <m:r>
                          <a:rPr lang="en-US" sz="2900" i="1">
                            <a:latin typeface="Cambria Math" panose="02040503050406030204" pitchFamily="18" charset="0"/>
                            <a:cs typeface="Arial" panose="020B0604020202020204" pitchFamily="34" charset="0"/>
                          </a:rPr>
                          <m:t> + </m:t>
                        </m:r>
                        <m:r>
                          <a:rPr lang="en-US" sz="2900" i="1">
                            <a:latin typeface="Cambria Math" panose="02040503050406030204" pitchFamily="18" charset="0"/>
                            <a:cs typeface="Arial" panose="020B0604020202020204" pitchFamily="34" charset="0"/>
                          </a:rPr>
                          <m:t>𝑧</m:t>
                        </m:r>
                      </m:num>
                      <m:den>
                        <m:r>
                          <a:rPr lang="en-US" sz="2900">
                            <a:latin typeface="Cambria Math" panose="02040503050406030204" pitchFamily="18" charset="0"/>
                            <a:cs typeface="Arial" panose="020B0604020202020204" pitchFamily="34" charset="0"/>
                          </a:rPr>
                          <m:t>4</m:t>
                        </m:r>
                      </m:den>
                    </m:f>
                  </m:oMath>
                </a14:m>
                <a:r>
                  <a:rPr lang="en-US" sz="2900" dirty="0" smtClean="0">
                    <a:latin typeface="Arial" panose="020B0604020202020204" pitchFamily="34" charset="0"/>
                    <a:cs typeface="Arial" panose="020B0604020202020204" pitchFamily="34" charset="0"/>
                  </a:rPr>
                  <a:t> + 3</a:t>
                </a:r>
                <a:r>
                  <a:rPr lang="en-US" sz="2900" dirty="0">
                    <a:latin typeface="Arial" panose="020B0604020202020204" pitchFamily="34" charset="0"/>
                    <a:cs typeface="Arial" panose="020B0604020202020204" pitchFamily="34" charset="0"/>
                  </a:rPr>
                  <a:t/>
                </a:r>
                <a:br>
                  <a:rPr lang="en-US" sz="2900" dirty="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		= old mean + 3</a:t>
                </a:r>
              </a:p>
              <a:p>
                <a:pPr marL="1087438" lvl="1" indent="-466725">
                  <a:buClr>
                    <a:srgbClr val="C00000"/>
                  </a:buClr>
                  <a:buFont typeface="+mj-lt"/>
                  <a:buAutoNum type="alphaLcPeriod" startAt="3"/>
                  <a:tabLst>
                    <a:tab pos="2398713" algn="l"/>
                    <a:tab pos="3363913" algn="l"/>
                    <a:tab pos="5486400" algn="l"/>
                    <a:tab pos="6807200" algn="l"/>
                  </a:tabLst>
                </a:pPr>
                <a:r>
                  <a:rPr lang="en-US" sz="2900" dirty="0" smtClean="0">
                    <a:latin typeface="Arial" panose="020B0604020202020204" pitchFamily="34" charset="0"/>
                    <a:cs typeface="Arial" panose="020B0604020202020204" pitchFamily="34" charset="0"/>
                  </a:rPr>
                  <a:t>Mean is multiplied by c</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New mean	= </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m:rPr>
                            <m:sty m:val="p"/>
                          </m:rPr>
                          <a:rPr lang="en-US" sz="2900" b="0" i="0" smtClean="0">
                            <a:latin typeface="Cambria Math" panose="02040503050406030204" pitchFamily="18" charset="0"/>
                            <a:cs typeface="Arial" panose="020B0604020202020204" pitchFamily="34" charset="0"/>
                          </a:rPr>
                          <m:t>c</m:t>
                        </m:r>
                        <m:r>
                          <a:rPr lang="en-US" sz="2900" b="0" i="0" smtClean="0">
                            <a:latin typeface="Cambria Math" panose="02040503050406030204" pitchFamily="18" charset="0"/>
                            <a:cs typeface="Arial" panose="020B0604020202020204" pitchFamily="34" charset="0"/>
                          </a:rPr>
                          <m:t>(</m:t>
                        </m:r>
                        <m:r>
                          <m:rPr>
                            <m:sty m:val="p"/>
                          </m:rPr>
                          <a:rPr lang="en-US" sz="2900">
                            <a:latin typeface="Cambria Math" panose="02040503050406030204" pitchFamily="18" charset="0"/>
                            <a:cs typeface="Arial" panose="020B0604020202020204" pitchFamily="34" charset="0"/>
                          </a:rPr>
                          <m:t>w</m:t>
                        </m:r>
                        <m:r>
                          <a:rPr lang="en-US" sz="2900">
                            <a:latin typeface="Cambria Math" panose="02040503050406030204" pitchFamily="18" charset="0"/>
                            <a:cs typeface="Arial" panose="020B0604020202020204" pitchFamily="34" charset="0"/>
                          </a:rPr>
                          <m:t> </m:t>
                        </m:r>
                        <m:r>
                          <a:rPr lang="en-US" sz="2900" i="1">
                            <a:latin typeface="Cambria Math" panose="02040503050406030204" pitchFamily="18" charset="0"/>
                            <a:cs typeface="Arial" panose="020B0604020202020204" pitchFamily="34" charset="0"/>
                          </a:rPr>
                          <m:t>+ </m:t>
                        </m:r>
                        <m:r>
                          <a:rPr lang="en-US" sz="2900" i="1">
                            <a:latin typeface="Cambria Math" panose="02040503050406030204" pitchFamily="18" charset="0"/>
                            <a:cs typeface="Arial" panose="020B0604020202020204" pitchFamily="34" charset="0"/>
                          </a:rPr>
                          <m:t>𝑥</m:t>
                        </m:r>
                        <m:r>
                          <a:rPr lang="en-US" sz="2900" i="1">
                            <a:latin typeface="Cambria Math" panose="02040503050406030204" pitchFamily="18" charset="0"/>
                            <a:cs typeface="Arial" panose="020B0604020202020204" pitchFamily="34" charset="0"/>
                          </a:rPr>
                          <m:t> + </m:t>
                        </m:r>
                        <m:r>
                          <a:rPr lang="en-US" sz="2900" i="1">
                            <a:latin typeface="Cambria Math" panose="02040503050406030204" pitchFamily="18" charset="0"/>
                            <a:cs typeface="Arial" panose="020B0604020202020204" pitchFamily="34" charset="0"/>
                          </a:rPr>
                          <m:t>𝑦</m:t>
                        </m:r>
                        <m:r>
                          <a:rPr lang="en-US" sz="2900" i="1">
                            <a:latin typeface="Cambria Math" panose="02040503050406030204" pitchFamily="18" charset="0"/>
                            <a:cs typeface="Arial" panose="020B0604020202020204" pitchFamily="34" charset="0"/>
                          </a:rPr>
                          <m:t> + </m:t>
                        </m:r>
                        <m:r>
                          <a:rPr lang="en-US" sz="2900" i="1">
                            <a:latin typeface="Cambria Math" panose="02040503050406030204" pitchFamily="18" charset="0"/>
                            <a:cs typeface="Arial" panose="020B0604020202020204" pitchFamily="34" charset="0"/>
                          </a:rPr>
                          <m:t>𝑧</m:t>
                        </m:r>
                        <m:r>
                          <a:rPr lang="en-US" sz="2900" b="0" i="1" smtClean="0">
                            <a:latin typeface="Cambria Math" panose="02040503050406030204" pitchFamily="18" charset="0"/>
                            <a:cs typeface="Arial" panose="020B0604020202020204" pitchFamily="34" charset="0"/>
                          </a:rPr>
                          <m:t>)</m:t>
                        </m:r>
                      </m:num>
                      <m:den>
                        <m:r>
                          <a:rPr lang="en-US" sz="2900">
                            <a:latin typeface="Cambria Math" panose="02040503050406030204" pitchFamily="18" charset="0"/>
                            <a:cs typeface="Arial" panose="020B0604020202020204" pitchFamily="34" charset="0"/>
                          </a:rPr>
                          <m:t>4</m:t>
                        </m:r>
                      </m:den>
                    </m:f>
                  </m:oMath>
                </a14:m>
                <a:r>
                  <a:rPr lang="en-US" sz="2900" dirty="0" smtClean="0">
                    <a:latin typeface="Arial" panose="020B0604020202020204" pitchFamily="34" charset="0"/>
                    <a:cs typeface="Arial" panose="020B0604020202020204" pitchFamily="34" charset="0"/>
                  </a:rPr>
                  <a:t> = c x old mean</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5271315"/>
              </a:xfrm>
              <a:prstGeom prst="rect">
                <a:avLst/>
              </a:prstGeom>
              <a:blipFill rotWithShape="0">
                <a:blip r:embed="rId4"/>
                <a:stretch>
                  <a:fillRect l="-1351" t="-1156" r="-142"/>
                </a:stretch>
              </a:blipFill>
            </p:spPr>
            <p:txBody>
              <a:bodyPr/>
              <a:lstStyle/>
              <a:p>
                <a:r>
                  <a:rPr lang="en-US">
                    <a:noFill/>
                  </a:rPr>
                  <a:t> </a:t>
                </a:r>
              </a:p>
            </p:txBody>
          </p:sp>
        </mc:Fallback>
      </mc:AlternateContent>
    </p:spTree>
    <p:extLst>
      <p:ext uri="{BB962C8B-B14F-4D97-AF65-F5344CB8AC3E}">
        <p14:creationId xmlns:p14="http://schemas.microsoft.com/office/powerpoint/2010/main" val="2042448547"/>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3 -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631</a:t>
            </a:r>
            <a:endParaRPr lang="en-GB" sz="1400" b="1" dirty="0">
              <a:latin typeface="Calibri" panose="020F0502020204030204" pitchFamily="34" charset="0"/>
            </a:endParaRPr>
          </a:p>
        </p:txBody>
      </p:sp>
      <p:sp>
        <p:nvSpPr>
          <p:cNvPr id="3" name="Rectangle 2"/>
          <p:cNvSpPr/>
          <p:nvPr/>
        </p:nvSpPr>
        <p:spPr>
          <a:xfrm>
            <a:off x="251520" y="1196752"/>
            <a:ext cx="8568952" cy="5078313"/>
          </a:xfrm>
          <a:prstGeom prst="rect">
            <a:avLst/>
          </a:prstGeom>
        </p:spPr>
        <p:txBody>
          <a:bodyPr wrap="square">
            <a:spAutoFit/>
          </a:bodyPr>
          <a:lstStyle/>
          <a:p>
            <a:pPr marL="693738" indent="-693738">
              <a:buClr>
                <a:srgbClr val="C00000"/>
              </a:buClr>
              <a:buFont typeface="+mj-lt"/>
              <a:buAutoNum type="arabicPeriod" startAt="9"/>
              <a:tabLst>
                <a:tab pos="2913063" algn="l"/>
                <a:tab pos="4978400" algn="l"/>
                <a:tab pos="64516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a:solidFill>
                  <a:srgbClr val="FF0000"/>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6 </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80</a:t>
            </a:r>
          </a:p>
          <a:p>
            <a:pPr marL="693738" indent="-693738">
              <a:buClr>
                <a:srgbClr val="C00000"/>
              </a:buClr>
              <a:buFont typeface="+mj-lt"/>
              <a:buAutoNum type="arabicPeriod" startAt="9"/>
              <a:tabLst>
                <a:tab pos="2913063" algn="l"/>
                <a:tab pos="4978400" algn="l"/>
                <a:tab pos="6451600" algn="l"/>
              </a:tabLst>
            </a:pPr>
            <a:r>
              <a:rPr lang="en-US" sz="3600" dirty="0" smtClean="0">
                <a:latin typeface="Arial" panose="020B0604020202020204" pitchFamily="34" charset="0"/>
                <a:cs typeface="Arial" panose="020B0604020202020204" pitchFamily="34" charset="0"/>
              </a:rPr>
              <a:t>Correctly </a:t>
            </a:r>
            <a:r>
              <a:rPr lang="en-US" sz="3600" dirty="0">
                <a:latin typeface="Arial" panose="020B0604020202020204" pitchFamily="34" charset="0"/>
                <a:cs typeface="Arial" panose="020B0604020202020204" pitchFamily="34" charset="0"/>
              </a:rPr>
              <a:t>drawn pie chart with UK 165°, France 45°, Spain 90°, USA 60°.</a:t>
            </a:r>
          </a:p>
          <a:p>
            <a:pPr marL="693738" indent="-693738">
              <a:buClr>
                <a:srgbClr val="C00000"/>
              </a:buClr>
              <a:buFont typeface="+mj-lt"/>
              <a:buAutoNum type="arabicPeriod" startAt="9"/>
              <a:tabLst>
                <a:tab pos="2913063" algn="l"/>
                <a:tab pos="4978400" algn="l"/>
                <a:tab pos="64516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5 </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25 </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5</a:t>
            </a:r>
          </a:p>
          <a:p>
            <a:pPr marL="693738" indent="-693738">
              <a:buClr>
                <a:srgbClr val="C00000"/>
              </a:buClr>
              <a:buFont typeface="+mj-lt"/>
              <a:buAutoNum type="arabicPeriod" startAt="9"/>
              <a:tabLst>
                <a:tab pos="2913063" algn="l"/>
                <a:tab pos="4978400" algn="l"/>
                <a:tab pos="64516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5 </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35 </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2.1</a:t>
            </a:r>
          </a:p>
          <a:p>
            <a:pPr marL="1150938" lvl="1" indent="-457200">
              <a:buClr>
                <a:srgbClr val="C00000"/>
              </a:buClr>
              <a:buFont typeface="+mj-lt"/>
              <a:buAutoNum type="alphaLcPeriod" startAt="4"/>
              <a:tabLst>
                <a:tab pos="2913063" algn="l"/>
                <a:tab pos="4978400" algn="l"/>
                <a:tab pos="6451600" algn="l"/>
              </a:tabLst>
            </a:pPr>
            <a:r>
              <a:rPr lang="en-US" sz="3600" dirty="0" smtClean="0">
                <a:latin typeface="Arial" panose="020B0604020202020204" pitchFamily="34" charset="0"/>
                <a:cs typeface="Arial" panose="020B0604020202020204" pitchFamily="34" charset="0"/>
              </a:rPr>
              <a:t>On </a:t>
            </a:r>
            <a:r>
              <a:rPr lang="en-US" sz="3600" dirty="0">
                <a:latin typeface="Arial" panose="020B0604020202020204" pitchFamily="34" charset="0"/>
                <a:cs typeface="Arial" panose="020B0604020202020204" pitchFamily="34" charset="0"/>
              </a:rPr>
              <a:t>average families in rural communities have 1 child more than those living in the city</a:t>
            </a:r>
            <a:r>
              <a:rPr lang="en-US" sz="36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58181476"/>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3911648"/>
              </a:xfrm>
              <a:prstGeom prst="rect">
                <a:avLst/>
              </a:prstGeom>
            </p:spPr>
            <p:txBody>
              <a:bodyPr wrap="square">
                <a:spAutoFit/>
              </a:bodyPr>
              <a:lstStyle/>
              <a:p>
                <a:pPr>
                  <a:buClr>
                    <a:srgbClr val="C00000"/>
                  </a:buClr>
                  <a:tabLst>
                    <a:tab pos="1035050" algn="l"/>
                    <a:tab pos="2398713" algn="l"/>
                    <a:tab pos="3881438" algn="l"/>
                    <a:tab pos="5486400" algn="l"/>
                    <a:tab pos="6807200" algn="l"/>
                  </a:tabLst>
                </a:pPr>
                <a:r>
                  <a:rPr lang="en-US" sz="2900" b="1" dirty="0" smtClean="0">
                    <a:solidFill>
                      <a:srgbClr val="0070C0"/>
                    </a:solidFill>
                    <a:latin typeface="Arial" panose="020B0604020202020204" pitchFamily="34" charset="0"/>
                    <a:cs typeface="Arial" panose="020B0604020202020204" pitchFamily="34" charset="0"/>
                  </a:rPr>
                  <a:t>Statistical </a:t>
                </a:r>
                <a:r>
                  <a:rPr lang="en-US" sz="2900" b="1" dirty="0">
                    <a:solidFill>
                      <a:srgbClr val="0070C0"/>
                    </a:solidFill>
                    <a:latin typeface="Arial" panose="020B0604020202020204" pitchFamily="34" charset="0"/>
                    <a:cs typeface="Arial" panose="020B0604020202020204" pitchFamily="34" charset="0"/>
                  </a:rPr>
                  <a:t>diagrams</a:t>
                </a:r>
              </a:p>
              <a:p>
                <a:pPr marL="465138" indent="-465138">
                  <a:buClr>
                    <a:srgbClr val="C00000"/>
                  </a:buClr>
                  <a:buFont typeface="+mj-lt"/>
                  <a:buAutoNum type="arabicPeriod"/>
                  <a:tabLst>
                    <a:tab pos="1035050" algn="l"/>
                    <a:tab pos="2398713" algn="l"/>
                    <a:tab pos="3881438" algn="l"/>
                    <a:tab pos="5486400" algn="l"/>
                    <a:tab pos="6807200" algn="l"/>
                  </a:tabLst>
                </a:pPr>
                <a:r>
                  <a:rPr lang="en-US" sz="2900" dirty="0" smtClean="0">
                    <a:solidFill>
                      <a:srgbClr val="C00000"/>
                    </a:solidFill>
                    <a:latin typeface="Arial" panose="020B0604020202020204" pitchFamily="34" charset="0"/>
                    <a:cs typeface="Arial" panose="020B0604020202020204" pitchFamily="34" charset="0"/>
                  </a:rPr>
                  <a:t>a.</a:t>
                </a:r>
                <a:r>
                  <a:rPr lang="en-US" sz="2900" dirty="0" smtClean="0">
                    <a:latin typeface="Arial" panose="020B0604020202020204" pitchFamily="34" charset="0"/>
                    <a:cs typeface="Arial" panose="020B0604020202020204" pitchFamily="34" charset="0"/>
                  </a:rPr>
                  <a:t> 	36 	</a:t>
                </a:r>
                <a:r>
                  <a:rPr lang="en-US" sz="2900" dirty="0" smtClean="0">
                    <a:solidFill>
                      <a:srgbClr val="C00000"/>
                    </a:solidFill>
                    <a:latin typeface="Arial" panose="020B0604020202020204" pitchFamily="34" charset="0"/>
                    <a:cs typeface="Arial" panose="020B0604020202020204" pitchFamily="34" charset="0"/>
                  </a:rPr>
                  <a:t>b.</a:t>
                </a:r>
                <a:r>
                  <a:rPr lang="en-US" sz="2900" dirty="0" smtClean="0">
                    <a:latin typeface="Arial" panose="020B0604020202020204" pitchFamily="34" charset="0"/>
                    <a:cs typeface="Arial" panose="020B0604020202020204" pitchFamily="34" charset="0"/>
                  </a:rPr>
                  <a:t> 10</a:t>
                </a:r>
                <a:endParaRPr lang="en-US" sz="2900" dirty="0">
                  <a:latin typeface="Arial" panose="020B0604020202020204" pitchFamily="34" charset="0"/>
                  <a:cs typeface="Arial" panose="020B0604020202020204" pitchFamily="34" charset="0"/>
                </a:endParaRPr>
              </a:p>
              <a:p>
                <a:pPr marL="1077913" lvl="1" indent="-620713">
                  <a:buClr>
                    <a:srgbClr val="C00000"/>
                  </a:buClr>
                  <a:buFont typeface="+mj-lt"/>
                  <a:buAutoNum type="alphaLcPeriod" startAt="3"/>
                  <a:tabLst>
                    <a:tab pos="1035050" algn="l"/>
                    <a:tab pos="2398713" algn="l"/>
                    <a:tab pos="3881438" algn="l"/>
                    <a:tab pos="5486400" algn="l"/>
                    <a:tab pos="6807200" algn="l"/>
                  </a:tabLst>
                </a:pPr>
                <a:r>
                  <a:rPr lang="en-US" sz="2900" dirty="0" smtClean="0">
                    <a:latin typeface="Arial" panose="020B0604020202020204" pitchFamily="34" charset="0"/>
                    <a:cs typeface="Arial" panose="020B0604020202020204" pitchFamily="34" charset="0"/>
                  </a:rPr>
                  <a:t>No</a:t>
                </a:r>
                <a:r>
                  <a:rPr lang="en-US" sz="2900" dirty="0">
                    <a:latin typeface="Arial" panose="020B0604020202020204" pitchFamily="34" charset="0"/>
                    <a:cs typeface="Arial" panose="020B0604020202020204" pitchFamily="34" charset="0"/>
                  </a:rPr>
                  <a:t>; the proportions are the same but the numbers </a:t>
                </a:r>
                <a:r>
                  <a:rPr lang="en-US" sz="2900" dirty="0" smtClean="0">
                    <a:latin typeface="Arial" panose="020B0604020202020204" pitchFamily="34" charset="0"/>
                    <a:cs typeface="Arial" panose="020B0604020202020204" pitchFamily="34" charset="0"/>
                  </a:rPr>
                  <a:t>are </a:t>
                </a:r>
                <a:r>
                  <a:rPr lang="en-US" sz="2900" dirty="0">
                    <a:latin typeface="Arial" panose="020B0604020202020204" pitchFamily="34" charset="0"/>
                    <a:cs typeface="Arial" panose="020B0604020202020204" pitchFamily="34" charset="0"/>
                  </a:rPr>
                  <a:t>different. 5 boys and 9 girls chose badminton</a:t>
                </a:r>
                <a:r>
                  <a:rPr lang="en-US" sz="2900" dirty="0" smtClean="0">
                    <a:latin typeface="Arial" panose="020B0604020202020204" pitchFamily="34" charset="0"/>
                    <a:cs typeface="Arial" panose="020B0604020202020204" pitchFamily="34" charset="0"/>
                  </a:rPr>
                  <a:t>.</a:t>
                </a:r>
              </a:p>
              <a:p>
                <a:pPr marL="620713" indent="-620713">
                  <a:buClr>
                    <a:srgbClr val="C00000"/>
                  </a:buClr>
                  <a:buFont typeface="+mj-lt"/>
                  <a:buAutoNum type="arabicPeriod"/>
                  <a:tabLst>
                    <a:tab pos="1035050" algn="l"/>
                    <a:tab pos="2398713" algn="l"/>
                    <a:tab pos="3881438" algn="l"/>
                    <a:tab pos="5486400" algn="l"/>
                    <a:tab pos="6807200" algn="l"/>
                  </a:tabLst>
                </a:pPr>
                <a:r>
                  <a:rPr lang="en-US" sz="2900" dirty="0" smtClean="0">
                    <a:solidFill>
                      <a:srgbClr val="C00000"/>
                    </a:solidFill>
                    <a:latin typeface="Arial" panose="020B0604020202020204" pitchFamily="34" charset="0"/>
                    <a:cs typeface="Arial" panose="020B0604020202020204" pitchFamily="34" charset="0"/>
                  </a:rPr>
                  <a:t>a.</a:t>
                </a:r>
                <a:r>
                  <a:rPr lang="en-US" sz="2900" dirty="0" smtClean="0">
                    <a:latin typeface="Arial" panose="020B0604020202020204" pitchFamily="34" charset="0"/>
                    <a:cs typeface="Arial" panose="020B0604020202020204" pitchFamily="34" charset="0"/>
                  </a:rPr>
                  <a:t>	35	</a:t>
                </a:r>
                <a:r>
                  <a:rPr lang="en-US" sz="2900" dirty="0" smtClean="0">
                    <a:solidFill>
                      <a:srgbClr val="C00000"/>
                    </a:solidFill>
                    <a:latin typeface="Arial" panose="020B0604020202020204" pitchFamily="34" charset="0"/>
                    <a:cs typeface="Arial" panose="020B0604020202020204" pitchFamily="34" charset="0"/>
                  </a:rPr>
                  <a:t>b.</a:t>
                </a:r>
                <a:r>
                  <a:rPr lang="en-US" sz="2900" dirty="0" smtClean="0">
                    <a:latin typeface="Arial" panose="020B0604020202020204" pitchFamily="34" charset="0"/>
                    <a:cs typeface="Arial" panose="020B0604020202020204" pitchFamily="34" charset="0"/>
                  </a:rPr>
                  <a:t> 20	</a:t>
                </a:r>
                <a:r>
                  <a:rPr lang="en-US" sz="2900" dirty="0" smtClean="0">
                    <a:solidFill>
                      <a:srgbClr val="C00000"/>
                    </a:solidFill>
                    <a:latin typeface="Arial" panose="020B0604020202020204" pitchFamily="34" charset="0"/>
                    <a:cs typeface="Arial" panose="020B0604020202020204" pitchFamily="34" charset="0"/>
                  </a:rPr>
                  <a:t>c.</a:t>
                </a:r>
                <a:r>
                  <a:rPr lang="en-US" sz="2900" dirty="0" smtClean="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2</m:t>
                        </m:r>
                      </m:den>
                    </m:f>
                  </m:oMath>
                </a14:m>
                <a:endParaRPr lang="en-US" sz="2900" dirty="0" smtClean="0">
                  <a:latin typeface="Arial" panose="020B0604020202020204" pitchFamily="34" charset="0"/>
                  <a:cs typeface="Arial" panose="020B0604020202020204" pitchFamily="34" charset="0"/>
                </a:endParaRPr>
              </a:p>
              <a:p>
                <a:pPr marL="620713" indent="-620713">
                  <a:buClr>
                    <a:srgbClr val="C00000"/>
                  </a:buClr>
                  <a:buFont typeface="+mj-lt"/>
                  <a:buAutoNum type="arabicPeriod"/>
                  <a:tabLst>
                    <a:tab pos="1035050" algn="l"/>
                    <a:tab pos="2398713" algn="l"/>
                    <a:tab pos="3881438" algn="l"/>
                    <a:tab pos="5486400" algn="l"/>
                    <a:tab pos="6807200" algn="l"/>
                  </a:tabLst>
                </a:pPr>
                <a:r>
                  <a:rPr lang="en-US" sz="2900" dirty="0">
                    <a:solidFill>
                      <a:srgbClr val="C00000"/>
                    </a:solidFill>
                    <a:latin typeface="Arial" panose="020B0604020202020204" pitchFamily="34" charset="0"/>
                    <a:cs typeface="Arial" panose="020B0604020202020204" pitchFamily="34" charset="0"/>
                  </a:rPr>
                  <a:t>a.</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2</a:t>
                </a:r>
                <a:r>
                  <a:rPr lang="en-US" sz="2900" dirty="0">
                    <a:latin typeface="Arial" panose="020B0604020202020204" pitchFamily="34" charset="0"/>
                    <a:cs typeface="Arial" panose="020B0604020202020204" pitchFamily="34" charset="0"/>
                  </a:rPr>
                  <a:t>	</a:t>
                </a:r>
                <a:r>
                  <a:rPr lang="en-US" sz="2900" dirty="0">
                    <a:solidFill>
                      <a:srgbClr val="C00000"/>
                    </a:solidFill>
                    <a:latin typeface="Arial" panose="020B0604020202020204" pitchFamily="34" charset="0"/>
                    <a:cs typeface="Arial" panose="020B0604020202020204" pitchFamily="34" charset="0"/>
                  </a:rPr>
                  <a:t>b.</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6</a:t>
                </a:r>
                <a:r>
                  <a:rPr lang="en-US" sz="2900" dirty="0">
                    <a:latin typeface="Arial" panose="020B0604020202020204" pitchFamily="34" charset="0"/>
                    <a:cs typeface="Arial" panose="020B0604020202020204" pitchFamily="34" charset="0"/>
                  </a:rPr>
                  <a:t>	</a:t>
                </a:r>
                <a:r>
                  <a:rPr lang="en-US" sz="2900" dirty="0">
                    <a:solidFill>
                      <a:srgbClr val="C00000"/>
                    </a:solidFill>
                    <a:latin typeface="Arial" panose="020B0604020202020204" pitchFamily="34" charset="0"/>
                    <a:cs typeface="Arial" panose="020B0604020202020204" pitchFamily="34" charset="0"/>
                  </a:rPr>
                  <a:t>c.</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14</a:t>
                </a:r>
              </a:p>
              <a:p>
                <a:pPr marL="1035050" lvl="1" indent="-457200">
                  <a:buClr>
                    <a:srgbClr val="C00000"/>
                  </a:buClr>
                  <a:buFont typeface="+mj-lt"/>
                  <a:buAutoNum type="alphaLcPeriod" startAt="4"/>
                  <a:tabLst>
                    <a:tab pos="2398713" algn="l"/>
                    <a:tab pos="3881438" algn="l"/>
                    <a:tab pos="5486400" algn="l"/>
                    <a:tab pos="6807200" algn="l"/>
                  </a:tabLst>
                </a:pPr>
                <a:r>
                  <a:rPr lang="en-US" sz="2900" dirty="0" smtClean="0">
                    <a:latin typeface="Arial" panose="020B060402020202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3911648"/>
              </a:xfrm>
              <a:prstGeom prst="rect">
                <a:avLst/>
              </a:prstGeom>
              <a:blipFill rotWithShape="0">
                <a:blip r:embed="rId4"/>
                <a:stretch>
                  <a:fillRect l="-1494" t="-1558" b="-3115"/>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2606025219"/>
              </p:ext>
            </p:extLst>
          </p:nvPr>
        </p:nvGraphicFramePr>
        <p:xfrm>
          <a:off x="1331640" y="4725144"/>
          <a:ext cx="6192688" cy="1828800"/>
        </p:xfrm>
        <a:graphic>
          <a:graphicData uri="http://schemas.openxmlformats.org/drawingml/2006/table">
            <a:tbl>
              <a:tblPr firstRow="1" bandRow="1">
                <a:tableStyleId>{5940675A-B579-460E-94D1-54222C63F5DA}</a:tableStyleId>
              </a:tblPr>
              <a:tblGrid>
                <a:gridCol w="1548172"/>
                <a:gridCol w="1548172"/>
                <a:gridCol w="1548172"/>
                <a:gridCol w="1548172"/>
              </a:tblGrid>
              <a:tr h="339240">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Yes</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No</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Total</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CDE5"/>
                    </a:solidFill>
                  </a:tcPr>
                </a:tc>
              </a:tr>
              <a:tr h="339240">
                <a:tc>
                  <a:txBody>
                    <a:bodyPr/>
                    <a:lstStyle/>
                    <a:p>
                      <a:r>
                        <a:rPr lang="en-US" sz="2400" b="1" dirty="0" smtClean="0">
                          <a:latin typeface="Arial" panose="020B0604020202020204" pitchFamily="34" charset="0"/>
                          <a:cs typeface="Arial" panose="020B0604020202020204" pitchFamily="34" charset="0"/>
                        </a:rPr>
                        <a:t>Boys</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6</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339240">
                <a:tc>
                  <a:txBody>
                    <a:bodyPr/>
                    <a:lstStyle/>
                    <a:p>
                      <a:r>
                        <a:rPr lang="en-US" sz="2400" b="1" dirty="0" smtClean="0">
                          <a:latin typeface="Arial" panose="020B0604020202020204" pitchFamily="34" charset="0"/>
                          <a:cs typeface="Arial" panose="020B0604020202020204" pitchFamily="34" charset="0"/>
                        </a:rPr>
                        <a:t>Girls</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smtClean="0">
                          <a:latin typeface="Arial" panose="020B0604020202020204" pitchFamily="34" charset="0"/>
                          <a:cs typeface="Arial" panose="020B0604020202020204" pitchFamily="34" charset="0"/>
                        </a:rPr>
                        <a:t>11</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1" dirty="0" smtClean="0">
                          <a:latin typeface="Arial" panose="020B0604020202020204" pitchFamily="34" charset="0"/>
                          <a:cs typeface="Arial" panose="020B0604020202020204" pitchFamily="34" charset="0"/>
                        </a:rPr>
                        <a:t>14</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39240">
                <a:tc>
                  <a:txBody>
                    <a:bodyPr/>
                    <a:lstStyle/>
                    <a:p>
                      <a:r>
                        <a:rPr lang="en-US" sz="2400" b="1" dirty="0" smtClean="0">
                          <a:latin typeface="Arial" panose="020B0604020202020204" pitchFamily="34" charset="0"/>
                          <a:cs typeface="Arial" panose="020B0604020202020204" pitchFamily="34" charset="0"/>
                        </a:rPr>
                        <a:t>Total</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400" b="1" dirty="0" smtClean="0">
                          <a:latin typeface="Arial" panose="020B0604020202020204" pitchFamily="34" charset="0"/>
                          <a:cs typeface="Arial" panose="020B0604020202020204" pitchFamily="34" charset="0"/>
                        </a:rPr>
                        <a:t>15</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a:r>
                        <a:rPr lang="en-US" sz="2400" dirty="0" smtClean="0">
                          <a:latin typeface="Arial" panose="020B0604020202020204" pitchFamily="34" charset="0"/>
                          <a:cs typeface="Arial" panose="020B0604020202020204" pitchFamily="34" charset="0"/>
                        </a:rPr>
                        <a:t>20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011556172"/>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636</a:t>
            </a:r>
            <a:endParaRPr lang="en-GB" sz="1400" b="1" dirty="0">
              <a:latin typeface="Calibri" panose="020F0502020204030204" pitchFamily="34" charset="0"/>
            </a:endParaRPr>
          </a:p>
        </p:txBody>
      </p:sp>
      <p:sp>
        <p:nvSpPr>
          <p:cNvPr id="3" name="Rectangle 2"/>
          <p:cNvSpPr/>
          <p:nvPr/>
        </p:nvSpPr>
        <p:spPr>
          <a:xfrm>
            <a:off x="251520" y="1196752"/>
            <a:ext cx="8568952" cy="5447645"/>
          </a:xfrm>
          <a:prstGeom prst="rect">
            <a:avLst/>
          </a:prstGeom>
        </p:spPr>
        <p:txBody>
          <a:bodyPr wrap="square">
            <a:spAutoFit/>
          </a:bodyPr>
          <a:lstStyle/>
          <a:p>
            <a:pPr marL="514350" indent="-514350">
              <a:buClr>
                <a:srgbClr val="C00000"/>
              </a:buClr>
              <a:buFont typeface="+mj-lt"/>
              <a:buAutoNum type="arabicPeriod" startAt="4"/>
              <a:tabLst>
                <a:tab pos="1035050" algn="l"/>
                <a:tab pos="2398713" algn="l"/>
                <a:tab pos="3881438" algn="l"/>
                <a:tab pos="5486400" algn="l"/>
                <a:tab pos="6807200" algn="l"/>
              </a:tabLst>
            </a:pPr>
            <a:r>
              <a:rPr lang="en-US" sz="2600" dirty="0" smtClean="0">
                <a:solidFill>
                  <a:srgbClr val="C00000"/>
                </a:solidFill>
                <a:latin typeface="Arial" panose="020B0604020202020204" pitchFamily="34" charset="0"/>
                <a:cs typeface="Arial" panose="020B0604020202020204" pitchFamily="34" charset="0"/>
              </a:rPr>
              <a:t>a.</a:t>
            </a:r>
            <a:r>
              <a:rPr lang="en-US" sz="2600" dirty="0" smtClean="0">
                <a:latin typeface="Arial" panose="020B0604020202020204" pitchFamily="34" charset="0"/>
                <a:cs typeface="Arial" panose="020B0604020202020204" pitchFamily="34" charset="0"/>
              </a:rPr>
              <a:t> 	10</a:t>
            </a:r>
            <a:r>
              <a:rPr lang="en-US" sz="2600" dirty="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b.</a:t>
            </a:r>
            <a:r>
              <a:rPr lang="en-US" sz="2600" dirty="0" smtClean="0">
                <a:latin typeface="Arial" panose="020B0604020202020204" pitchFamily="34" charset="0"/>
                <a:cs typeface="Arial" panose="020B0604020202020204" pitchFamily="34" charset="0"/>
              </a:rPr>
              <a:t> 14 minutes	</a:t>
            </a:r>
            <a:r>
              <a:rPr lang="en-US" sz="2600" dirty="0" smtClean="0">
                <a:solidFill>
                  <a:srgbClr val="C00000"/>
                </a:solidFill>
                <a:latin typeface="Arial" panose="020B0604020202020204" pitchFamily="34" charset="0"/>
                <a:cs typeface="Arial" panose="020B0604020202020204" pitchFamily="34" charset="0"/>
              </a:rPr>
              <a:t>c.</a:t>
            </a:r>
            <a:r>
              <a:rPr lang="en-US" sz="2600" dirty="0" smtClean="0">
                <a:latin typeface="Arial" panose="020B0604020202020204" pitchFamily="34" charset="0"/>
                <a:cs typeface="Arial" panose="020B0604020202020204" pitchFamily="34" charset="0"/>
              </a:rPr>
              <a:t> 2</a:t>
            </a:r>
            <a:br>
              <a:rPr lang="en-US" sz="2600" dirty="0" smtClean="0">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d.</a:t>
            </a:r>
            <a:r>
              <a:rPr lang="en-US" sz="2600" dirty="0" smtClean="0">
                <a:latin typeface="Arial" panose="020B0604020202020204" pitchFamily="34" charset="0"/>
                <a:cs typeface="Arial" panose="020B0604020202020204" pitchFamily="34" charset="0"/>
              </a:rPr>
              <a:t>   46 minutes by a girl</a:t>
            </a:r>
          </a:p>
          <a:p>
            <a:pPr marL="517525" indent="-517525">
              <a:buClr>
                <a:srgbClr val="C00000"/>
              </a:buClr>
              <a:buFont typeface="+mj-lt"/>
              <a:buAutoNum type="arabicPeriod" startAt="4"/>
              <a:tabLst>
                <a:tab pos="1035050" algn="l"/>
                <a:tab pos="2398713" algn="l"/>
                <a:tab pos="3881438" algn="l"/>
                <a:tab pos="5486400" algn="l"/>
                <a:tab pos="6807200" algn="l"/>
              </a:tabLst>
            </a:pPr>
            <a:r>
              <a:rPr lang="en-US" sz="2600" dirty="0">
                <a:solidFill>
                  <a:srgbClr val="C00000"/>
                </a:solidFill>
                <a:latin typeface="Arial" panose="020B0604020202020204" pitchFamily="34" charset="0"/>
                <a:cs typeface="Arial" panose="020B0604020202020204" pitchFamily="34" charset="0"/>
              </a:rPr>
              <a:t>a</a:t>
            </a:r>
            <a:r>
              <a:rPr lang="en-US" sz="2600" dirty="0" smtClean="0">
                <a:solidFill>
                  <a:srgbClr val="C00000"/>
                </a:solidFill>
                <a:latin typeface="Arial" panose="020B0604020202020204" pitchFamily="34" charset="0"/>
                <a:cs typeface="Arial" panose="020B0604020202020204" pitchFamily="34" charset="0"/>
              </a:rPr>
              <a:t>.</a:t>
            </a:r>
            <a:br>
              <a:rPr lang="en-US" sz="2600" dirty="0" smtClean="0">
                <a:solidFill>
                  <a:srgbClr val="C00000"/>
                </a:solidFill>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
            </a:r>
            <a:br>
              <a:rPr lang="en-US" sz="2600" dirty="0" smtClean="0">
                <a:solidFill>
                  <a:srgbClr val="C00000"/>
                </a:solidFill>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
            </a:r>
            <a:br>
              <a:rPr lang="en-US" sz="2600" dirty="0" smtClean="0">
                <a:solidFill>
                  <a:srgbClr val="C00000"/>
                </a:solidFill>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
            </a:r>
            <a:br>
              <a:rPr lang="en-US" sz="2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Key	</a:t>
            </a:r>
          </a:p>
          <a:p>
            <a:pPr marL="974725" lvl="1" indent="-517525">
              <a:buClr>
                <a:srgbClr val="C00000"/>
              </a:buClr>
              <a:buFont typeface="+mj-lt"/>
              <a:buAutoNum type="alphaLcPeriod" startAt="2"/>
              <a:tabLst>
                <a:tab pos="1258888" algn="l"/>
                <a:tab pos="2398713" algn="l"/>
                <a:tab pos="3881438" algn="l"/>
                <a:tab pos="5486400" algn="l"/>
                <a:tab pos="6807200" algn="l"/>
              </a:tabLst>
            </a:pPr>
            <a:r>
              <a:rPr lang="en-US" sz="2600" dirty="0" err="1" smtClean="0">
                <a:solidFill>
                  <a:srgbClr val="C00000"/>
                </a:solidFill>
                <a:latin typeface="Arial" panose="020B0604020202020204" pitchFamily="34" charset="0"/>
                <a:cs typeface="Arial" panose="020B0604020202020204" pitchFamily="34" charset="0"/>
              </a:rPr>
              <a:t>i</a:t>
            </a:r>
            <a:r>
              <a:rPr lang="en-US" sz="2600" dirty="0" smtClean="0">
                <a:solidFill>
                  <a:srgbClr val="C00000"/>
                </a:solidFill>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Both sets have a median of 30 </a:t>
            </a:r>
            <a:br>
              <a:rPr lang="en-US" sz="2600" dirty="0" smtClean="0">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ii.</a:t>
            </a:r>
            <a:r>
              <a:rPr lang="en-US" sz="2600" dirty="0" smtClean="0">
                <a:latin typeface="Arial" panose="020B0604020202020204" pitchFamily="34" charset="0"/>
                <a:cs typeface="Arial" panose="020B0604020202020204" pitchFamily="34" charset="0"/>
              </a:rPr>
              <a:t> Sets A and B have a range of 29 and 14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respectively, </a:t>
            </a:r>
          </a:p>
          <a:p>
            <a:pPr marL="974725" lvl="1" indent="-517525">
              <a:buClr>
                <a:srgbClr val="C00000"/>
              </a:buClr>
              <a:buFont typeface="+mj-lt"/>
              <a:buAutoNum type="alphaLcPeriod" startAt="2"/>
              <a:tabLst>
                <a:tab pos="1035050" algn="l"/>
                <a:tab pos="2398713" algn="l"/>
                <a:tab pos="3881438" algn="l"/>
                <a:tab pos="5486400" algn="l"/>
                <a:tab pos="6807200" algn="l"/>
              </a:tabLst>
            </a:pPr>
            <a:r>
              <a:rPr lang="en-US" sz="2600" dirty="0" smtClean="0">
                <a:latin typeface="Arial" panose="020B0604020202020204" pitchFamily="34" charset="0"/>
                <a:cs typeface="Arial" panose="020B0604020202020204" pitchFamily="34" charset="0"/>
              </a:rPr>
              <a:t>Set </a:t>
            </a:r>
            <a:r>
              <a:rPr lang="en-US" sz="2600" dirty="0">
                <a:latin typeface="Arial" panose="020B0604020202020204" pitchFamily="34" charset="0"/>
                <a:cs typeface="Arial" panose="020B0604020202020204" pitchFamily="34" charset="0"/>
              </a:rPr>
              <a:t>A has a much higher range than Set B, but the medians are the same.</a:t>
            </a:r>
            <a:endParaRPr lang="en-US" sz="2600" dirty="0" smtClean="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752438447"/>
              </p:ext>
            </p:extLst>
          </p:nvPr>
        </p:nvGraphicFramePr>
        <p:xfrm>
          <a:off x="1470111" y="2060848"/>
          <a:ext cx="5982208" cy="1828800"/>
        </p:xfrm>
        <a:graphic>
          <a:graphicData uri="http://schemas.openxmlformats.org/drawingml/2006/table">
            <a:tbl>
              <a:tblPr firstRow="1" bandRow="1">
                <a:tableStyleId>{5C22544A-7EE6-4342-B048-85BDC9FD1C3A}</a:tableStyleId>
              </a:tblPr>
              <a:tblGrid>
                <a:gridCol w="747776"/>
                <a:gridCol w="747776"/>
                <a:gridCol w="747776"/>
                <a:gridCol w="747776"/>
                <a:gridCol w="747776"/>
                <a:gridCol w="747776"/>
                <a:gridCol w="747776"/>
                <a:gridCol w="747776"/>
              </a:tblGrid>
              <a:tr h="370840">
                <a:tc gridSpan="4">
                  <a:txBody>
                    <a:bodyPr/>
                    <a:lstStyle/>
                    <a:p>
                      <a:pPr algn="ctr"/>
                      <a:r>
                        <a:rPr lang="en-US" sz="2400" b="1" dirty="0" smtClean="0">
                          <a:solidFill>
                            <a:schemeClr val="tx1"/>
                          </a:solidFill>
                          <a:latin typeface="Arial" panose="020B0604020202020204" pitchFamily="34" charset="0"/>
                          <a:cs typeface="Arial" panose="020B0604020202020204" pitchFamily="34" charset="0"/>
                        </a:rPr>
                        <a:t>Set A</a:t>
                      </a:r>
                      <a:endParaRPr lang="en-US" sz="2400" b="1"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400" b="1" dirty="0" smtClean="0">
                          <a:solidFill>
                            <a:schemeClr val="tx1"/>
                          </a:solidFill>
                          <a:latin typeface="Arial" panose="020B0604020202020204" pitchFamily="34" charset="0"/>
                          <a:cs typeface="Arial" panose="020B0604020202020204" pitchFamily="34" charset="0"/>
                        </a:rPr>
                        <a:t>Set B</a:t>
                      </a:r>
                      <a:endParaRPr lang="en-US"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en-US" sz="2400" dirty="0"/>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6</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8</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8</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b="0" dirty="0" smtClean="0">
                          <a:solidFill>
                            <a:schemeClr val="tx1"/>
                          </a:solidFill>
                          <a:latin typeface="Arial" panose="020B0604020202020204" pitchFamily="34" charset="0"/>
                          <a:cs typeface="Arial" panose="020B0604020202020204" pitchFamily="34" charset="0"/>
                        </a:rPr>
                        <a:t>8</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3</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9</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4</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0</a:t>
                      </a:r>
                      <a:endParaRPr lang="en-US"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267486"/>
              </p:ext>
            </p:extLst>
          </p:nvPr>
        </p:nvGraphicFramePr>
        <p:xfrm>
          <a:off x="2051720" y="4077072"/>
          <a:ext cx="3312368" cy="457200"/>
        </p:xfrm>
        <a:graphic>
          <a:graphicData uri="http://schemas.openxmlformats.org/drawingml/2006/table">
            <a:tbl>
              <a:tblPr firstRow="1" bandRow="1">
                <a:tableStyleId>{5C22544A-7EE6-4342-B048-85BDC9FD1C3A}</a:tableStyleId>
              </a:tblPr>
              <a:tblGrid>
                <a:gridCol w="472520"/>
                <a:gridCol w="2839848"/>
              </a:tblGrid>
              <a:tr h="370840">
                <a:tc>
                  <a:txBody>
                    <a:bodyPr/>
                    <a:lstStyle/>
                    <a:p>
                      <a:pPr algn="ctr"/>
                      <a:r>
                        <a:rPr lang="en-US" sz="2400" b="0" dirty="0" smtClean="0">
                          <a:solidFill>
                            <a:schemeClr val="tx1"/>
                          </a:solidFill>
                          <a:latin typeface="Arial" panose="020B0604020202020204" pitchFamily="34" charset="0"/>
                          <a:cs typeface="Arial" panose="020B0604020202020204" pitchFamily="34" charset="0"/>
                        </a:rPr>
                        <a:t>7</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400" b="0" dirty="0" smtClean="0">
                          <a:solidFill>
                            <a:schemeClr val="tx1"/>
                          </a:solidFill>
                          <a:latin typeface="Arial" panose="020B0604020202020204" pitchFamily="34" charset="0"/>
                          <a:cs typeface="Arial" panose="020B0604020202020204" pitchFamily="34" charset="0"/>
                        </a:rPr>
                        <a:t>2   Represents 27</a:t>
                      </a:r>
                      <a:endParaRPr lang="en-US" sz="24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83301472"/>
              </p:ext>
            </p:extLst>
          </p:nvPr>
        </p:nvGraphicFramePr>
        <p:xfrm>
          <a:off x="5667896" y="4077072"/>
          <a:ext cx="3152576" cy="457200"/>
        </p:xfrm>
        <a:graphic>
          <a:graphicData uri="http://schemas.openxmlformats.org/drawingml/2006/table">
            <a:tbl>
              <a:tblPr firstRow="1" bandRow="1">
                <a:tableStyleId>{5C22544A-7EE6-4342-B048-85BDC9FD1C3A}</a:tableStyleId>
              </a:tblPr>
              <a:tblGrid>
                <a:gridCol w="369972"/>
                <a:gridCol w="2782604"/>
              </a:tblGrid>
              <a:tr h="370840">
                <a:tc>
                  <a:txBody>
                    <a:bodyPr/>
                    <a:lstStyle/>
                    <a:p>
                      <a:pPr algn="ctr"/>
                      <a:r>
                        <a:rPr lang="en-US" sz="2400" b="0" dirty="0" smtClean="0">
                          <a:solidFill>
                            <a:schemeClr val="tx1"/>
                          </a:solidFill>
                          <a:latin typeface="Arial" panose="020B0604020202020204" pitchFamily="34" charset="0"/>
                          <a:cs typeface="Arial" panose="020B0604020202020204" pitchFamily="34" charset="0"/>
                        </a:rPr>
                        <a:t>2</a:t>
                      </a: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400" b="0" dirty="0" smtClean="0">
                          <a:solidFill>
                            <a:schemeClr val="tx1"/>
                          </a:solidFill>
                          <a:latin typeface="Arial" panose="020B0604020202020204" pitchFamily="34" charset="0"/>
                          <a:cs typeface="Arial" panose="020B0604020202020204" pitchFamily="34" charset="0"/>
                        </a:rPr>
                        <a:t>6   Represents 26</a:t>
                      </a:r>
                      <a:endParaRPr lang="en-US" sz="24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104462458"/>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637</a:t>
            </a:r>
            <a:endParaRPr lang="en-GB" sz="1400" b="1" dirty="0">
              <a:latin typeface="Calibri" panose="020F0502020204030204" pitchFamily="34" charset="0"/>
            </a:endParaRPr>
          </a:p>
        </p:txBody>
      </p:sp>
      <p:sp>
        <p:nvSpPr>
          <p:cNvPr id="3" name="Rectangle 2"/>
          <p:cNvSpPr/>
          <p:nvPr/>
        </p:nvSpPr>
        <p:spPr>
          <a:xfrm>
            <a:off x="251520" y="1196752"/>
            <a:ext cx="8568952" cy="2492990"/>
          </a:xfrm>
          <a:prstGeom prst="rect">
            <a:avLst/>
          </a:prstGeom>
        </p:spPr>
        <p:txBody>
          <a:bodyPr wrap="square">
            <a:spAutoFit/>
          </a:bodyPr>
          <a:lstStyle/>
          <a:p>
            <a:pPr marL="514350" indent="-514350">
              <a:buClr>
                <a:srgbClr val="C00000"/>
              </a:buClr>
              <a:buFont typeface="+mj-lt"/>
              <a:buAutoNum type="arabicPeriod" startAt="6"/>
              <a:tabLst>
                <a:tab pos="1035050" algn="l"/>
                <a:tab pos="2398713" algn="l"/>
                <a:tab pos="3881438" algn="l"/>
                <a:tab pos="5486400" algn="l"/>
                <a:tab pos="6807200" algn="l"/>
              </a:tabLst>
            </a:pPr>
            <a:r>
              <a:rPr lang="en-US" sz="2600" dirty="0" smtClean="0">
                <a:solidFill>
                  <a:srgbClr val="C00000"/>
                </a:solidFill>
                <a:latin typeface="Arial" panose="020B0604020202020204" pitchFamily="34" charset="0"/>
                <a:cs typeface="Arial" panose="020B0604020202020204" pitchFamily="34" charset="0"/>
              </a:rPr>
              <a:t>a.</a:t>
            </a:r>
            <a:br>
              <a:rPr lang="en-US" sz="2600" dirty="0" smtClean="0">
                <a:solidFill>
                  <a:srgbClr val="C00000"/>
                </a:solidFill>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
            </a:r>
            <a:br>
              <a:rPr lang="en-US" sz="2600" dirty="0" smtClean="0">
                <a:solidFill>
                  <a:srgbClr val="C00000"/>
                </a:solidFill>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
            </a:r>
            <a:br>
              <a:rPr lang="en-US" sz="2600" dirty="0" smtClean="0">
                <a:solidFill>
                  <a:srgbClr val="C00000"/>
                </a:solidFill>
                <a:latin typeface="Arial" panose="020B0604020202020204" pitchFamily="34" charset="0"/>
                <a:cs typeface="Arial" panose="020B0604020202020204" pitchFamily="34" charset="0"/>
              </a:rPr>
            </a:br>
            <a:r>
              <a:rPr lang="en-US" sz="2600" dirty="0" smtClean="0">
                <a:solidFill>
                  <a:srgbClr val="C00000"/>
                </a:solidFill>
                <a:latin typeface="Arial" panose="020B0604020202020204" pitchFamily="34" charset="0"/>
                <a:cs typeface="Arial" panose="020B0604020202020204" pitchFamily="34" charset="0"/>
              </a:rPr>
              <a:t/>
            </a:r>
            <a:br>
              <a:rPr lang="en-US" sz="2600" dirty="0" smtClean="0">
                <a:solidFill>
                  <a:srgbClr val="C00000"/>
                </a:solidFill>
                <a:latin typeface="Arial" panose="020B0604020202020204" pitchFamily="34" charset="0"/>
                <a:cs typeface="Arial" panose="020B0604020202020204" pitchFamily="34" charset="0"/>
              </a:rPr>
            </a:br>
            <a:endParaRPr lang="en-US" sz="26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035050" algn="l"/>
                <a:tab pos="2398713" algn="l"/>
                <a:tab pos="3881438" algn="l"/>
                <a:tab pos="5486400" algn="l"/>
                <a:tab pos="6807200" algn="l"/>
              </a:tabLst>
            </a:pPr>
            <a:r>
              <a:rPr lang="en-US" sz="2600" dirty="0" smtClean="0">
                <a:latin typeface="Arial" panose="020B0604020202020204" pitchFamily="34" charset="0"/>
                <a:cs typeface="Arial" panose="020B0604020202020204" pitchFamily="34" charset="0"/>
              </a:rPr>
              <a:t> 	</a:t>
            </a:r>
          </a:p>
        </p:txBody>
      </p:sp>
      <p:graphicFrame>
        <p:nvGraphicFramePr>
          <p:cNvPr id="10" name="Table 9"/>
          <p:cNvGraphicFramePr>
            <a:graphicFrameLocks noGrp="1"/>
          </p:cNvGraphicFramePr>
          <p:nvPr>
            <p:extLst>
              <p:ext uri="{D42A27DB-BD31-4B8C-83A1-F6EECF244321}">
                <p14:modId xmlns:p14="http://schemas.microsoft.com/office/powerpoint/2010/main" val="3105148101"/>
              </p:ext>
            </p:extLst>
          </p:nvPr>
        </p:nvGraphicFramePr>
        <p:xfrm>
          <a:off x="1259632" y="1268760"/>
          <a:ext cx="7488832" cy="1737360"/>
        </p:xfrm>
        <a:graphic>
          <a:graphicData uri="http://schemas.openxmlformats.org/drawingml/2006/table">
            <a:tbl>
              <a:tblPr firstRow="1" bandRow="1">
                <a:tableStyleId>{5940675A-B579-460E-94D1-54222C63F5DA}</a:tableStyleId>
              </a:tblPr>
              <a:tblGrid>
                <a:gridCol w="1808480"/>
                <a:gridCol w="1215856"/>
                <a:gridCol w="1152128"/>
                <a:gridCol w="1181980"/>
                <a:gridCol w="1036764"/>
                <a:gridCol w="1093624"/>
              </a:tblGrid>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Time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0 ≤ t &lt;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2 ≤ t &lt;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4 ≤ t &lt; 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6 ≤ t &lt; 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8 ≤ t &lt; 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400" b="1" dirty="0" smtClean="0">
                          <a:latin typeface="Arial" panose="020B0604020202020204" pitchFamily="34" charset="0"/>
                          <a:cs typeface="Arial" panose="020B0604020202020204" pitchFamily="34" charset="0"/>
                        </a:rPr>
                        <a:t>Frequency</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1</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3</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9</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5</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2</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400" b="1" dirty="0" smtClean="0">
                          <a:latin typeface="Arial" panose="020B0604020202020204" pitchFamily="34" charset="0"/>
                          <a:cs typeface="Arial" panose="020B0604020202020204" pitchFamily="34" charset="0"/>
                        </a:rPr>
                        <a:t>Mid-points</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2</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3</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b="1" kern="1200" dirty="0" smtClean="0">
                          <a:solidFill>
                            <a:schemeClr val="tx1"/>
                          </a:solidFill>
                          <a:latin typeface="Arial" panose="020B0604020202020204" pitchFamily="34" charset="0"/>
                          <a:ea typeface="+mn-ea"/>
                          <a:cs typeface="Arial" panose="020B0604020202020204" pitchFamily="34" charset="0"/>
                        </a:rPr>
                        <a:t>5</a:t>
                      </a:r>
                      <a:endParaRPr kumimoji="0" lang="en-US" sz="2400" b="1"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0" lang="en-US" sz="2400" b="1" kern="1200" dirty="0" smtClean="0">
                          <a:solidFill>
                            <a:schemeClr val="tx1"/>
                          </a:solidFill>
                          <a:latin typeface="Arial" panose="020B0604020202020204" pitchFamily="34" charset="0"/>
                          <a:ea typeface="+mn-ea"/>
                          <a:cs typeface="Arial" panose="020B0604020202020204" pitchFamily="34" charset="0"/>
                        </a:rPr>
                        <a:t>7</a:t>
                      </a:r>
                      <a:endParaRPr kumimoji="0" lang="en-US" sz="2400" b="1"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0" lang="en-US" sz="2400" b="1" kern="1200" dirty="0" smtClean="0">
                          <a:solidFill>
                            <a:schemeClr val="tx1"/>
                          </a:solidFill>
                          <a:latin typeface="Arial" panose="020B0604020202020204" pitchFamily="34" charset="0"/>
                          <a:ea typeface="+mn-ea"/>
                          <a:cs typeface="Arial" panose="020B0604020202020204" pitchFamily="34" charset="0"/>
                        </a:rPr>
                        <a:t>9</a:t>
                      </a:r>
                      <a:endParaRPr kumimoji="0" lang="en-US" sz="2400" b="1"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187" t="19551" r="11948" b="14300"/>
          <a:stretch/>
        </p:blipFill>
        <p:spPr>
          <a:xfrm>
            <a:off x="1235629" y="3078128"/>
            <a:ext cx="3696411" cy="3528392"/>
          </a:xfrm>
          <a:prstGeom prst="rect">
            <a:avLst/>
          </a:prstGeom>
        </p:spPr>
      </p:pic>
    </p:spTree>
    <p:extLst>
      <p:ext uri="{BB962C8B-B14F-4D97-AF65-F5344CB8AC3E}">
        <p14:creationId xmlns:p14="http://schemas.microsoft.com/office/powerpoint/2010/main" val="447750175"/>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637</a:t>
            </a:r>
            <a:endParaRPr lang="en-GB" sz="1400" b="1" dirty="0">
              <a:latin typeface="Calibri" panose="020F0502020204030204" pitchFamily="34" charset="0"/>
            </a:endParaRPr>
          </a:p>
        </p:txBody>
      </p:sp>
      <p:sp>
        <p:nvSpPr>
          <p:cNvPr id="3" name="Rectangle 2"/>
          <p:cNvSpPr/>
          <p:nvPr/>
        </p:nvSpPr>
        <p:spPr>
          <a:xfrm>
            <a:off x="251520" y="1196752"/>
            <a:ext cx="8568952" cy="5016758"/>
          </a:xfrm>
          <a:prstGeom prst="rect">
            <a:avLst/>
          </a:prstGeom>
        </p:spPr>
        <p:txBody>
          <a:bodyPr wrap="square">
            <a:spAutoFit/>
          </a:bodyPr>
          <a:lstStyle/>
          <a:p>
            <a:pPr marL="514350" indent="-514350">
              <a:buClr>
                <a:srgbClr val="C00000"/>
              </a:buClr>
              <a:buFont typeface="+mj-lt"/>
              <a:buAutoNum type="arabicPeriod" startAt="7"/>
              <a:tabLst>
                <a:tab pos="1035050" algn="l"/>
                <a:tab pos="2398713" algn="l"/>
                <a:tab pos="3881438" algn="l"/>
                <a:tab pos="5486400" algn="l"/>
                <a:tab pos="6807200" algn="l"/>
              </a:tabLst>
            </a:pPr>
            <a:r>
              <a:rPr lang="en-US" sz="3200" dirty="0" smtClean="0">
                <a:solidFill>
                  <a:srgbClr val="C00000"/>
                </a:solidFill>
                <a:latin typeface="Arial" panose="020B0604020202020204" pitchFamily="34" charset="0"/>
                <a:cs typeface="Arial" panose="020B0604020202020204" pitchFamily="34" charset="0"/>
              </a:rPr>
              <a:t>a.</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endParaRPr lang="en-US" sz="3200" dirty="0" smtClean="0">
              <a:solidFill>
                <a:srgbClr val="C00000"/>
              </a:solidFill>
              <a:latin typeface="Arial" panose="020B0604020202020204" pitchFamily="34" charset="0"/>
              <a:cs typeface="Arial" panose="020B0604020202020204" pitchFamily="34" charset="0"/>
            </a:endParaRPr>
          </a:p>
          <a:p>
            <a:pPr>
              <a:buClr>
                <a:srgbClr val="C00000"/>
              </a:buClr>
              <a:tabLst>
                <a:tab pos="1035050" algn="l"/>
                <a:tab pos="2398713" algn="l"/>
                <a:tab pos="3881438" algn="l"/>
                <a:tab pos="5486400" algn="l"/>
                <a:tab pos="6807200" algn="l"/>
              </a:tabLst>
            </a:pPr>
            <a:r>
              <a:rPr lang="en-US" sz="3200" b="1" dirty="0">
                <a:solidFill>
                  <a:srgbClr val="0070C0"/>
                </a:solidFill>
                <a:latin typeface="Arial" panose="020B0604020202020204" pitchFamily="34" charset="0"/>
                <a:cs typeface="Arial" panose="020B0604020202020204" pitchFamily="34" charset="0"/>
              </a:rPr>
              <a:t>Averages and range</a:t>
            </a:r>
          </a:p>
          <a:p>
            <a:pPr marL="465138" indent="-465138">
              <a:buClr>
                <a:srgbClr val="C00000"/>
              </a:buClr>
              <a:buFont typeface="+mj-lt"/>
              <a:buAutoNum type="arabicPeriod"/>
              <a:tabLst>
                <a:tab pos="1035050" algn="l"/>
                <a:tab pos="2398713" algn="l"/>
                <a:tab pos="3881438" algn="l"/>
                <a:tab pos="5486400" algn="l"/>
                <a:tab pos="68072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46cm</a:t>
            </a:r>
          </a:p>
          <a:p>
            <a:pPr marL="862013" lvl="1" indent="-404813">
              <a:buClr>
                <a:srgbClr val="C00000"/>
              </a:buClr>
              <a:buFont typeface="+mj-lt"/>
              <a:buAutoNum type="alphaLcPeriod" startAt="2"/>
              <a:tabLst>
                <a:tab pos="2398713" algn="l"/>
                <a:tab pos="3881438" algn="l"/>
                <a:tab pos="5486400" algn="l"/>
                <a:tab pos="6807200" algn="l"/>
              </a:tabLst>
            </a:pPr>
            <a:r>
              <a:rPr lang="en-US" sz="3200" dirty="0" smtClean="0">
                <a:latin typeface="Arial" panose="020B0604020202020204" pitchFamily="34" charset="0"/>
                <a:cs typeface="Arial" panose="020B0604020202020204" pitchFamily="34" charset="0"/>
              </a:rPr>
              <a:t>He </a:t>
            </a:r>
            <a:r>
              <a:rPr lang="en-US" sz="3200" dirty="0">
                <a:latin typeface="Arial" panose="020B0604020202020204" pitchFamily="34" charset="0"/>
                <a:cs typeface="Arial" panose="020B0604020202020204" pitchFamily="34" charset="0"/>
              </a:rPr>
              <a:t>has probably misread the length during the experiment or has forgotten to put the decimal point in.</a:t>
            </a:r>
            <a:r>
              <a:rPr lang="en-US" sz="3200" dirty="0" smtClean="0">
                <a:latin typeface="Arial" panose="020B0604020202020204" pitchFamily="34" charset="0"/>
                <a:cs typeface="Arial" panose="020B0604020202020204" pitchFamily="34" charset="0"/>
              </a:rPr>
              <a:t>	</a:t>
            </a:r>
          </a:p>
        </p:txBody>
      </p:sp>
      <p:graphicFrame>
        <p:nvGraphicFramePr>
          <p:cNvPr id="10" name="Table 9"/>
          <p:cNvGraphicFramePr>
            <a:graphicFrameLocks noGrp="1"/>
          </p:cNvGraphicFramePr>
          <p:nvPr>
            <p:extLst>
              <p:ext uri="{D42A27DB-BD31-4B8C-83A1-F6EECF244321}">
                <p14:modId xmlns:p14="http://schemas.microsoft.com/office/powerpoint/2010/main" val="3610855557"/>
              </p:ext>
            </p:extLst>
          </p:nvPr>
        </p:nvGraphicFramePr>
        <p:xfrm>
          <a:off x="1259632" y="1268760"/>
          <a:ext cx="7488832" cy="1784216"/>
        </p:xfrm>
        <a:graphic>
          <a:graphicData uri="http://schemas.openxmlformats.org/drawingml/2006/table">
            <a:tbl>
              <a:tblPr firstRow="1" bandRow="1">
                <a:tableStyleId>{5940675A-B579-460E-94D1-54222C63F5DA}</a:tableStyleId>
              </a:tblPr>
              <a:tblGrid>
                <a:gridCol w="1808480"/>
                <a:gridCol w="1215856"/>
                <a:gridCol w="1152128"/>
                <a:gridCol w="1181980"/>
                <a:gridCol w="1036764"/>
                <a:gridCol w="1093624"/>
              </a:tblGrid>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Mid-point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0.5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smtClean="0">
                          <a:solidFill>
                            <a:schemeClr val="tx1"/>
                          </a:solidFill>
                          <a:latin typeface="Arial" panose="020B0604020202020204" pitchFamily="34" charset="0"/>
                          <a:ea typeface="+mn-ea"/>
                          <a:cs typeface="Arial" panose="020B0604020202020204" pitchFamily="34" charset="0"/>
                        </a:rPr>
                        <a:t>2.5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smtClean="0">
                          <a:solidFill>
                            <a:schemeClr val="tx1"/>
                          </a:solidFill>
                          <a:latin typeface="Arial" panose="020B0604020202020204" pitchFamily="34" charset="0"/>
                          <a:ea typeface="+mn-ea"/>
                          <a:cs typeface="Arial" panose="020B0604020202020204" pitchFamily="34" charset="0"/>
                        </a:rPr>
                        <a:t>3.5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smtClean="0">
                          <a:solidFill>
                            <a:schemeClr val="tx1"/>
                          </a:solidFill>
                          <a:latin typeface="Arial" panose="020B0604020202020204" pitchFamily="34" charset="0"/>
                          <a:ea typeface="+mn-ea"/>
                          <a:cs typeface="Arial" panose="020B0604020202020204" pitchFamily="34" charset="0"/>
                        </a:rPr>
                        <a:t>4.5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68816">
                <a:tc>
                  <a:txBody>
                    <a:bodyPr/>
                    <a:lstStyle/>
                    <a:p>
                      <a:r>
                        <a:rPr lang="en-US" sz="2400" b="1" dirty="0" smtClean="0">
                          <a:latin typeface="Arial" panose="020B0604020202020204" pitchFamily="34" charset="0"/>
                          <a:cs typeface="Arial" panose="020B0604020202020204" pitchFamily="34" charset="0"/>
                        </a:rPr>
                        <a:t>Interval</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0 ≤ t &lt;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smtClean="0">
                          <a:solidFill>
                            <a:schemeClr val="tx1"/>
                          </a:solidFill>
                          <a:latin typeface="Arial" panose="020B0604020202020204" pitchFamily="34" charset="0"/>
                          <a:ea typeface="+mn-ea"/>
                          <a:cs typeface="Arial" panose="020B0604020202020204" pitchFamily="34" charset="0"/>
                        </a:rPr>
                        <a:t>2 ≤ t &lt;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smtClean="0">
                          <a:solidFill>
                            <a:schemeClr val="tx1"/>
                          </a:solidFill>
                          <a:latin typeface="Arial" panose="020B0604020202020204" pitchFamily="34" charset="0"/>
                          <a:ea typeface="+mn-ea"/>
                          <a:cs typeface="Arial" panose="020B0604020202020204" pitchFamily="34" charset="0"/>
                        </a:rPr>
                        <a:t>4 ≤ t &lt;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smtClean="0">
                          <a:solidFill>
                            <a:schemeClr val="tx1"/>
                          </a:solidFill>
                          <a:latin typeface="Arial" panose="020B0604020202020204" pitchFamily="34" charset="0"/>
                          <a:ea typeface="+mn-ea"/>
                          <a:cs typeface="Arial" panose="020B0604020202020204" pitchFamily="34" charset="0"/>
                        </a:rPr>
                        <a:t>6 ≤ t &lt;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smtClean="0">
                          <a:solidFill>
                            <a:schemeClr val="tx1"/>
                          </a:solidFill>
                          <a:latin typeface="Arial" panose="020B0604020202020204" pitchFamily="34" charset="0"/>
                          <a:ea typeface="+mn-ea"/>
                          <a:cs typeface="Arial" panose="020B0604020202020204" pitchFamily="34" charset="0"/>
                        </a:rPr>
                        <a:t>8 ≤ t &lt;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68816">
                <a:tc>
                  <a:txBody>
                    <a:bodyPr/>
                    <a:lstStyle/>
                    <a:p>
                      <a:r>
                        <a:rPr lang="en-US" sz="2400" b="1" dirty="0" smtClean="0">
                          <a:latin typeface="Arial" panose="020B0604020202020204" pitchFamily="34" charset="0"/>
                          <a:cs typeface="Arial" panose="020B0604020202020204" pitchFamily="34" charset="0"/>
                        </a:rPr>
                        <a:t>Frequency</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1</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2</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b="1" kern="1200" dirty="0" smtClean="0">
                          <a:solidFill>
                            <a:schemeClr val="tx1"/>
                          </a:solidFill>
                          <a:latin typeface="Arial" panose="020B0604020202020204" pitchFamily="34" charset="0"/>
                          <a:ea typeface="+mn-ea"/>
                          <a:cs typeface="Arial" panose="020B0604020202020204" pitchFamily="34" charset="0"/>
                        </a:rPr>
                        <a:t>4</a:t>
                      </a:r>
                      <a:endParaRPr kumimoji="0" lang="en-US" sz="2400" b="1"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0" lang="en-US" sz="2400" b="1" kern="1200" dirty="0" smtClean="0">
                          <a:solidFill>
                            <a:schemeClr val="tx1"/>
                          </a:solidFill>
                          <a:latin typeface="Arial" panose="020B0604020202020204" pitchFamily="34" charset="0"/>
                          <a:ea typeface="+mn-ea"/>
                          <a:cs typeface="Arial" panose="020B0604020202020204" pitchFamily="34" charset="0"/>
                        </a:rPr>
                        <a:t>5</a:t>
                      </a:r>
                      <a:endParaRPr kumimoji="0" lang="en-US" sz="2400" b="1"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0" lang="en-US" sz="2400" b="1" kern="1200" dirty="0" smtClean="0">
                          <a:solidFill>
                            <a:schemeClr val="tx1"/>
                          </a:solidFill>
                          <a:latin typeface="Arial" panose="020B0604020202020204" pitchFamily="34" charset="0"/>
                          <a:ea typeface="+mn-ea"/>
                          <a:cs typeface="Arial" panose="020B0604020202020204" pitchFamily="34" charset="0"/>
                        </a:rPr>
                        <a:t>3</a:t>
                      </a:r>
                      <a:endParaRPr kumimoji="0" lang="en-US" sz="2400" b="1"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Tree>
    <p:extLst>
      <p:ext uri="{BB962C8B-B14F-4D97-AF65-F5344CB8AC3E}">
        <p14:creationId xmlns:p14="http://schemas.microsoft.com/office/powerpoint/2010/main" val="2187576771"/>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637</a:t>
            </a:r>
            <a:endParaRPr lang="en-GB" sz="1400" b="1" dirty="0">
              <a:latin typeface="Calibri" panose="020F0502020204030204" pitchFamily="34" charset="0"/>
            </a:endParaRPr>
          </a:p>
        </p:txBody>
      </p:sp>
      <p:sp>
        <p:nvSpPr>
          <p:cNvPr id="3" name="Rectangle 2"/>
          <p:cNvSpPr/>
          <p:nvPr/>
        </p:nvSpPr>
        <p:spPr>
          <a:xfrm>
            <a:off x="251520" y="1196752"/>
            <a:ext cx="8568952" cy="5016758"/>
          </a:xfrm>
          <a:prstGeom prst="rect">
            <a:avLst/>
          </a:prstGeom>
        </p:spPr>
        <p:txBody>
          <a:bodyPr wrap="square">
            <a:spAutoFit/>
          </a:bodyPr>
          <a:lstStyle/>
          <a:p>
            <a:pPr marL="514350" indent="-514350">
              <a:buClr>
                <a:srgbClr val="C00000"/>
              </a:buClr>
              <a:buFont typeface="+mj-lt"/>
              <a:buAutoNum type="arabicPeriod" startAt="2"/>
              <a:tabLst>
                <a:tab pos="1035050" algn="l"/>
                <a:tab pos="2398713" algn="l"/>
                <a:tab pos="3881438" algn="l"/>
                <a:tab pos="5486400" algn="l"/>
                <a:tab pos="6807200" algn="l"/>
              </a:tabLst>
            </a:pPr>
            <a:r>
              <a:rPr lang="en-US" sz="3200" dirty="0" smtClean="0">
                <a:solidFill>
                  <a:srgbClr val="C00000"/>
                </a:solidFill>
                <a:latin typeface="Arial" panose="020B0604020202020204" pitchFamily="34" charset="0"/>
                <a:cs typeface="Arial" panose="020B0604020202020204" pitchFamily="34" charset="0"/>
              </a:rPr>
              <a:t>a. b.</a:t>
            </a:r>
            <a:br>
              <a:rPr lang="en-US" sz="3200" dirty="0" smtClean="0">
                <a:solidFill>
                  <a:srgbClr val="C00000"/>
                </a:solidFill>
                <a:latin typeface="Arial" panose="020B0604020202020204" pitchFamily="34" charset="0"/>
                <a:cs typeface="Arial" panose="020B0604020202020204" pitchFamily="34" charset="0"/>
              </a:rPr>
            </a:br>
            <a:r>
              <a:rPr lang="en-US" sz="3200" dirty="0">
                <a:solidFill>
                  <a:srgbClr val="C00000"/>
                </a:solidFill>
                <a:latin typeface="Arial" panose="020B0604020202020204" pitchFamily="34" charset="0"/>
                <a:cs typeface="Arial" panose="020B0604020202020204" pitchFamily="34" charset="0"/>
              </a:rPr>
              <a:t/>
            </a:r>
            <a:br>
              <a:rPr lang="en-US" sz="3200" dirty="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endParaRPr lang="en-US" sz="32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1035050" algn="l"/>
                <a:tab pos="2398713" algn="l"/>
                <a:tab pos="3881438" algn="l"/>
                <a:tab pos="5486400" algn="l"/>
                <a:tab pos="6807200" algn="l"/>
              </a:tabLst>
            </a:pPr>
            <a:r>
              <a:rPr lang="en-US" sz="3200" dirty="0" smtClean="0">
                <a:latin typeface="Arial" panose="020B0604020202020204" pitchFamily="34" charset="0"/>
                <a:cs typeface="Arial" panose="020B0604020202020204" pitchFamily="34" charset="0"/>
              </a:rPr>
              <a:t>22.6cm	</a:t>
            </a:r>
          </a:p>
        </p:txBody>
      </p:sp>
      <p:graphicFrame>
        <p:nvGraphicFramePr>
          <p:cNvPr id="6" name="Table 5"/>
          <p:cNvGraphicFramePr>
            <a:graphicFrameLocks noGrp="1"/>
          </p:cNvGraphicFramePr>
          <p:nvPr>
            <p:extLst>
              <p:ext uri="{D42A27DB-BD31-4B8C-83A1-F6EECF244321}">
                <p14:modId xmlns:p14="http://schemas.microsoft.com/office/powerpoint/2010/main" val="2997130709"/>
              </p:ext>
            </p:extLst>
          </p:nvPr>
        </p:nvGraphicFramePr>
        <p:xfrm>
          <a:off x="323528" y="1916832"/>
          <a:ext cx="8424936" cy="3566160"/>
        </p:xfrm>
        <a:graphic>
          <a:graphicData uri="http://schemas.openxmlformats.org/drawingml/2006/table">
            <a:tbl>
              <a:tblPr firstRow="1" bandRow="1">
                <a:tableStyleId>{5940675A-B579-460E-94D1-54222C63F5DA}</a:tableStyleId>
              </a:tblPr>
              <a:tblGrid>
                <a:gridCol w="2684339"/>
                <a:gridCol w="1697072"/>
                <a:gridCol w="1544003"/>
                <a:gridCol w="2499522"/>
              </a:tblGrid>
              <a:tr h="252224">
                <a:tc>
                  <a:txBody>
                    <a:bodyPr/>
                    <a:lstStyle/>
                    <a:p>
                      <a:pPr algn="ctr"/>
                      <a:r>
                        <a:rPr lang="en-US" sz="2400" b="1" i="0" dirty="0" smtClean="0">
                          <a:latin typeface="Arial" panose="020B0604020202020204" pitchFamily="34" charset="0"/>
                          <a:cs typeface="Arial" panose="020B0604020202020204" pitchFamily="34" charset="0"/>
                        </a:rPr>
                        <a:t>Lengths </a:t>
                      </a:r>
                      <a:r>
                        <a:rPr lang="en-US" sz="2400" b="1" i="1" dirty="0" smtClean="0">
                          <a:latin typeface="Arial" panose="020B0604020202020204" pitchFamily="34" charset="0"/>
                          <a:cs typeface="Arial" panose="020B0604020202020204" pitchFamily="34" charset="0"/>
                        </a:rPr>
                        <a:t>(L </a:t>
                      </a:r>
                      <a:r>
                        <a:rPr lang="en-US" sz="2400" b="1" i="0" dirty="0" smtClean="0">
                          <a:latin typeface="Arial" panose="020B0604020202020204" pitchFamily="34" charset="0"/>
                          <a:cs typeface="Arial" panose="020B0604020202020204" pitchFamily="34" charset="0"/>
                        </a:rPr>
                        <a:t>cm)</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Frequency</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Mid-point</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Frequency x Mid-point</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0 ≤ </a:t>
                      </a:r>
                      <a:r>
                        <a:rPr lang="en-US" sz="2400" i="1" dirty="0" smtClean="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 &lt; 10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7 x 5 = 35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10 ≤ </a:t>
                      </a:r>
                      <a:r>
                        <a:rPr lang="en-US" sz="2400" i="1" dirty="0" smtClean="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 &lt; 20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12 x 15 = 180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20 ≤ </a:t>
                      </a:r>
                      <a:r>
                        <a:rPr lang="en-US" sz="2400" i="1" dirty="0" smtClean="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 &lt; 30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20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25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smtClean="0">
                          <a:latin typeface="Arial" panose="020B0604020202020204" pitchFamily="34" charset="0"/>
                          <a:cs typeface="Arial" panose="020B0604020202020204" pitchFamily="34" charset="0"/>
                        </a:rPr>
                        <a:t>20 x 25 = 500</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13628">
                <a:tc>
                  <a:txBody>
                    <a:bodyPr/>
                    <a:lstStyle/>
                    <a:p>
                      <a:pPr algn="ctr"/>
                      <a:r>
                        <a:rPr lang="en-US" sz="2400" dirty="0" smtClean="0">
                          <a:latin typeface="Arial" panose="020B0604020202020204" pitchFamily="34" charset="0"/>
                          <a:cs typeface="Arial" panose="020B0604020202020204" pitchFamily="34" charset="0"/>
                        </a:rPr>
                        <a:t>30 ≤ </a:t>
                      </a:r>
                      <a:r>
                        <a:rPr lang="en-US" sz="2400" i="1" dirty="0" smtClean="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 &lt; 40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36</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smtClean="0">
                          <a:latin typeface="Arial" panose="020B0604020202020204" pitchFamily="34" charset="0"/>
                          <a:cs typeface="Arial" panose="020B0604020202020204" pitchFamily="34" charset="0"/>
                        </a:rPr>
                        <a:t>8 x 36 = 280</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13628">
                <a:tc>
                  <a:txBody>
                    <a:bodyPr/>
                    <a:lstStyle/>
                    <a:p>
                      <a:pPr algn="ctr"/>
                      <a:r>
                        <a:rPr lang="en-US" sz="2400" dirty="0" smtClean="0">
                          <a:latin typeface="Arial" panose="020B0604020202020204" pitchFamily="34" charset="0"/>
                          <a:cs typeface="Arial" panose="020B0604020202020204" pitchFamily="34" charset="0"/>
                        </a:rPr>
                        <a:t>40 ≤ </a:t>
                      </a:r>
                      <a:r>
                        <a:rPr lang="en-US" sz="2400" i="1" dirty="0" smtClean="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 &lt; 50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45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smtClean="0">
                          <a:latin typeface="Arial" panose="020B0604020202020204" pitchFamily="34" charset="0"/>
                          <a:cs typeface="Arial" panose="020B0604020202020204" pitchFamily="34" charset="0"/>
                        </a:rPr>
                        <a:t>3 x 45 = 135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13628">
                <a:tc>
                  <a:txBody>
                    <a:bodyPr/>
                    <a:lstStyle/>
                    <a:p>
                      <a:pPr algn="ctr"/>
                      <a:r>
                        <a:rPr lang="en-US" sz="2400" b="1" dirty="0" smtClean="0">
                          <a:latin typeface="Arial" panose="020B0604020202020204" pitchFamily="34" charset="0"/>
                          <a:cs typeface="Arial" panose="020B0604020202020204" pitchFamily="34" charset="0"/>
                        </a:rPr>
                        <a:t>Total</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50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1130</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620894534"/>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637</a:t>
            </a:r>
            <a:endParaRPr lang="en-GB" sz="1400" b="1" dirty="0">
              <a:latin typeface="Calibri" panose="020F0502020204030204" pitchFamily="34" charset="0"/>
            </a:endParaRPr>
          </a:p>
        </p:txBody>
      </p:sp>
      <p:sp>
        <p:nvSpPr>
          <p:cNvPr id="3" name="Rectangle 2"/>
          <p:cNvSpPr/>
          <p:nvPr/>
        </p:nvSpPr>
        <p:spPr>
          <a:xfrm>
            <a:off x="251520" y="1220554"/>
            <a:ext cx="8568952" cy="5509200"/>
          </a:xfrm>
          <a:prstGeom prst="rect">
            <a:avLst/>
          </a:prstGeom>
        </p:spPr>
        <p:txBody>
          <a:bodyPr wrap="square">
            <a:spAutoFit/>
          </a:bodyPr>
          <a:lstStyle/>
          <a:p>
            <a:pPr marL="514350" indent="-514350">
              <a:buClr>
                <a:srgbClr val="C00000"/>
              </a:buClr>
              <a:buFont typeface="+mj-lt"/>
              <a:buAutoNum type="arabicPeriod" startAt="3"/>
              <a:tabLst>
                <a:tab pos="1035050" algn="l"/>
                <a:tab pos="2398713" algn="l"/>
                <a:tab pos="3881438" algn="l"/>
                <a:tab pos="5486400" algn="l"/>
                <a:tab pos="6807200" algn="l"/>
              </a:tabLst>
            </a:pPr>
            <a:r>
              <a:rPr lang="en-US" sz="3200" dirty="0" smtClean="0">
                <a:solidFill>
                  <a:srgbClr val="C00000"/>
                </a:solidFill>
                <a:latin typeface="Arial" panose="020B0604020202020204" pitchFamily="34" charset="0"/>
                <a:cs typeface="Arial" panose="020B0604020202020204" pitchFamily="34" charset="0"/>
              </a:rPr>
              <a:t>a. </a:t>
            </a:r>
            <a:r>
              <a:rPr lang="en-US" sz="3200" dirty="0" smtClean="0">
                <a:latin typeface="Arial" panose="020B0604020202020204" pitchFamily="34" charset="0"/>
                <a:cs typeface="Arial" panose="020B0604020202020204" pitchFamily="34" charset="0"/>
              </a:rPr>
              <a:t>300</a:t>
            </a:r>
            <a:r>
              <a:rPr lang="en-US" sz="3200" dirty="0" smtClean="0">
                <a:solidFill>
                  <a:srgbClr val="C00000"/>
                </a:solidFill>
                <a:latin typeface="Arial" panose="020B0604020202020204" pitchFamily="34" charset="0"/>
                <a:cs typeface="Arial" panose="020B0604020202020204" pitchFamily="34" charset="0"/>
              </a:rPr>
              <a:t>	b. </a:t>
            </a:r>
            <a:r>
              <a:rPr lang="en-US" sz="3200" dirty="0" smtClean="0">
                <a:latin typeface="Arial" panose="020B0604020202020204" pitchFamily="34" charset="0"/>
                <a:cs typeface="Arial" panose="020B0604020202020204" pitchFamily="34" charset="0"/>
              </a:rPr>
              <a:t>6%</a:t>
            </a: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a:solidFill>
                  <a:srgbClr val="C00000"/>
                </a:solidFill>
                <a:latin typeface="Arial" panose="020B0604020202020204" pitchFamily="34" charset="0"/>
                <a:cs typeface="Arial" panose="020B0604020202020204" pitchFamily="34" charset="0"/>
              </a:rPr>
              <a:t/>
            </a:r>
            <a:br>
              <a:rPr lang="en-US" sz="3200" dirty="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a:solidFill>
                  <a:srgbClr val="C00000"/>
                </a:solidFill>
                <a:latin typeface="Arial" panose="020B0604020202020204" pitchFamily="34" charset="0"/>
                <a:cs typeface="Arial" panose="020B0604020202020204" pitchFamily="34" charset="0"/>
              </a:rPr>
              <a:t/>
            </a:r>
            <a:br>
              <a:rPr lang="en-US" sz="3200" dirty="0">
                <a:solidFill>
                  <a:srgbClr val="C00000"/>
                </a:solidFill>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Mean speed = 26mph (to the nearest whole number)</a:t>
            </a:r>
          </a:p>
          <a:p>
            <a:pPr marL="514350" indent="-514350">
              <a:buClr>
                <a:srgbClr val="C00000"/>
              </a:buClr>
              <a:buFont typeface="+mj-lt"/>
              <a:buAutoNum type="arabicPeriod" startAt="3"/>
              <a:tabLst>
                <a:tab pos="1035050" algn="l"/>
                <a:tab pos="2398713" algn="l"/>
                <a:tab pos="3881438" algn="l"/>
                <a:tab pos="5486400" algn="l"/>
                <a:tab pos="68072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20 </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L</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&lt; 30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25 ≤</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x &lt; </a:t>
            </a:r>
            <a:r>
              <a:rPr lang="en-US" sz="3200" dirty="0" smtClean="0">
                <a:latin typeface="Arial" panose="020B0604020202020204" pitchFamily="34" charset="0"/>
                <a:cs typeface="Arial" panose="020B0604020202020204" pitchFamily="34" charset="0"/>
              </a:rPr>
              <a:t>30</a:t>
            </a:r>
            <a:endParaRPr lang="en-US" sz="32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49712945"/>
              </p:ext>
            </p:extLst>
          </p:nvPr>
        </p:nvGraphicFramePr>
        <p:xfrm>
          <a:off x="323528" y="1916832"/>
          <a:ext cx="8424936" cy="3108960"/>
        </p:xfrm>
        <a:graphic>
          <a:graphicData uri="http://schemas.openxmlformats.org/drawingml/2006/table">
            <a:tbl>
              <a:tblPr firstRow="1" bandRow="1">
                <a:tableStyleId>{5940675A-B579-460E-94D1-54222C63F5DA}</a:tableStyleId>
              </a:tblPr>
              <a:tblGrid>
                <a:gridCol w="2684339"/>
                <a:gridCol w="1697072"/>
                <a:gridCol w="1544003"/>
                <a:gridCol w="2499522"/>
              </a:tblGrid>
              <a:tr h="252224">
                <a:tc>
                  <a:txBody>
                    <a:bodyPr/>
                    <a:lstStyle/>
                    <a:p>
                      <a:pPr algn="ctr"/>
                      <a:r>
                        <a:rPr lang="en-US" sz="2400" b="1" i="0" dirty="0" smtClean="0">
                          <a:latin typeface="Arial" panose="020B0604020202020204" pitchFamily="34" charset="0"/>
                          <a:cs typeface="Arial" panose="020B0604020202020204" pitchFamily="34" charset="0"/>
                        </a:rPr>
                        <a:t>Speed </a:t>
                      </a:r>
                      <a:r>
                        <a:rPr lang="en-US" sz="2400" b="1" i="1" dirty="0" smtClean="0">
                          <a:latin typeface="Arial" panose="020B0604020202020204" pitchFamily="34" charset="0"/>
                          <a:cs typeface="Arial" panose="020B0604020202020204" pitchFamily="34" charset="0"/>
                        </a:rPr>
                        <a:t>(x </a:t>
                      </a:r>
                      <a:r>
                        <a:rPr lang="en-US" sz="2400" b="1" i="0" dirty="0" smtClean="0">
                          <a:latin typeface="Arial" panose="020B0604020202020204" pitchFamily="34" charset="0"/>
                          <a:cs typeface="Arial" panose="020B0604020202020204" pitchFamily="34" charset="0"/>
                        </a:rPr>
                        <a:t>mph)</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Frequency</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Mid-point</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Frequency x Mid-point</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0 ≤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&lt; 20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8 x 10 =</a:t>
                      </a:r>
                      <a:r>
                        <a:rPr lang="en-US" sz="2400" baseline="0" dirty="0" smtClean="0">
                          <a:latin typeface="Arial" panose="020B0604020202020204" pitchFamily="34" charset="0"/>
                          <a:cs typeface="Arial" panose="020B0604020202020204" pitchFamily="34" charset="0"/>
                        </a:rPr>
                        <a:t> 80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48032">
                <a:tc>
                  <a:txBody>
                    <a:bodyPr/>
                    <a:lstStyle/>
                    <a:p>
                      <a:pPr algn="ctr"/>
                      <a:r>
                        <a:rPr lang="en-US" sz="2400" dirty="0" smtClean="0">
                          <a:latin typeface="Arial" panose="020B0604020202020204" pitchFamily="34" charset="0"/>
                          <a:cs typeface="Arial" panose="020B0604020202020204" pitchFamily="34" charset="0"/>
                        </a:rPr>
                        <a:t>20 ≤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&lt; 25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90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22.5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smtClean="0">
                          <a:latin typeface="Arial" panose="020B0604020202020204" pitchFamily="34" charset="0"/>
                          <a:cs typeface="Arial" panose="020B0604020202020204" pitchFamily="34" charset="0"/>
                        </a:rPr>
                        <a:t>90 x 22.5 = 2025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13628">
                <a:tc>
                  <a:txBody>
                    <a:bodyPr/>
                    <a:lstStyle/>
                    <a:p>
                      <a:pPr algn="ctr"/>
                      <a:r>
                        <a:rPr lang="en-US" sz="2400" dirty="0" smtClean="0">
                          <a:latin typeface="Arial" panose="020B0604020202020204" pitchFamily="34" charset="0"/>
                          <a:cs typeface="Arial" panose="020B0604020202020204" pitchFamily="34" charset="0"/>
                        </a:rPr>
                        <a:t>25 ≤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&lt; 30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184</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27.5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smtClean="0">
                          <a:latin typeface="Arial" panose="020B0604020202020204" pitchFamily="34" charset="0"/>
                          <a:cs typeface="Arial" panose="020B0604020202020204" pitchFamily="34" charset="0"/>
                        </a:rPr>
                        <a:t>90 x 27.5 = 5060</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13628">
                <a:tc>
                  <a:txBody>
                    <a:bodyPr/>
                    <a:lstStyle/>
                    <a:p>
                      <a:pPr algn="ctr"/>
                      <a:r>
                        <a:rPr lang="en-US" sz="2400" dirty="0" smtClean="0">
                          <a:latin typeface="Arial" panose="020B0604020202020204" pitchFamily="34" charset="0"/>
                          <a:cs typeface="Arial" panose="020B0604020202020204" pitchFamily="34" charset="0"/>
                        </a:rPr>
                        <a:t>30 ≤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&lt; 40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smtClean="0">
                          <a:latin typeface="Arial" panose="020B0604020202020204" pitchFamily="34" charset="0"/>
                          <a:cs typeface="Arial" panose="020B0604020202020204" pitchFamily="34" charset="0"/>
                        </a:rPr>
                        <a:t>18 x 5 = 630</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13628">
                <a:tc>
                  <a:txBody>
                    <a:bodyPr/>
                    <a:lstStyle/>
                    <a:p>
                      <a:pPr algn="ctr"/>
                      <a:r>
                        <a:rPr lang="en-US" sz="2400" b="1" dirty="0" smtClean="0">
                          <a:latin typeface="Arial" panose="020B0604020202020204" pitchFamily="34" charset="0"/>
                          <a:cs typeface="Arial" panose="020B0604020202020204" pitchFamily="34" charset="0"/>
                        </a:rPr>
                        <a:t>Total</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300</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smtClean="0">
                          <a:latin typeface="Arial" panose="020B0604020202020204" pitchFamily="34" charset="0"/>
                          <a:cs typeface="Arial" panose="020B0604020202020204" pitchFamily="34" charset="0"/>
                        </a:rPr>
                        <a:t>7795</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Tree>
    <p:extLst>
      <p:ext uri="{BB962C8B-B14F-4D97-AF65-F5344CB8AC3E}">
        <p14:creationId xmlns:p14="http://schemas.microsoft.com/office/powerpoint/2010/main" val="1596629904"/>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637</a:t>
            </a:r>
            <a:endParaRPr lang="en-GB" sz="1400" b="1" dirty="0">
              <a:latin typeface="Calibri" panose="020F0502020204030204" pitchFamily="34" charset="0"/>
            </a:endParaRPr>
          </a:p>
        </p:txBody>
      </p:sp>
      <p:sp>
        <p:nvSpPr>
          <p:cNvPr id="3" name="Rectangle 2"/>
          <p:cNvSpPr/>
          <p:nvPr/>
        </p:nvSpPr>
        <p:spPr>
          <a:xfrm>
            <a:off x="251520" y="1220554"/>
            <a:ext cx="8568952" cy="5693866"/>
          </a:xfrm>
          <a:prstGeom prst="rect">
            <a:avLst/>
          </a:prstGeom>
        </p:spPr>
        <p:txBody>
          <a:bodyPr wrap="square">
            <a:spAutoFit/>
          </a:bodyPr>
          <a:lstStyle/>
          <a:p>
            <a:pPr marL="514350" indent="-514350">
              <a:buClr>
                <a:srgbClr val="C00000"/>
              </a:buClr>
              <a:buFont typeface="+mj-lt"/>
              <a:buAutoNum type="arabicPeriod" startAt="5"/>
              <a:tabLst>
                <a:tab pos="1035050" algn="l"/>
                <a:tab pos="2398713" algn="l"/>
                <a:tab pos="3881438" algn="l"/>
                <a:tab pos="5486400" algn="l"/>
                <a:tab pos="6807200" algn="l"/>
              </a:tabLst>
            </a:pPr>
            <a:r>
              <a:rPr lang="en-US" sz="2800" dirty="0" smtClean="0">
                <a:solidFill>
                  <a:srgbClr val="C00000"/>
                </a:solidFill>
                <a:latin typeface="Arial" panose="020B0604020202020204" pitchFamily="34" charset="0"/>
                <a:cs typeface="Arial" panose="020B0604020202020204" pitchFamily="34" charset="0"/>
              </a:rPr>
              <a:t>a. </a:t>
            </a:r>
            <a:r>
              <a:rPr lang="it-IT" sz="2800" dirty="0" smtClean="0">
                <a:latin typeface="Arial" panose="020B0604020202020204" pitchFamily="34" charset="0"/>
                <a:cs typeface="Arial" panose="020B0604020202020204" pitchFamily="34" charset="0"/>
              </a:rPr>
              <a:t>20 </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L</a:t>
            </a:r>
            <a:r>
              <a:rPr lang="it-IT" sz="2800" dirty="0" smtClean="0">
                <a:latin typeface="Arial" panose="020B0604020202020204" pitchFamily="34" charset="0"/>
                <a:cs typeface="Arial" panose="020B0604020202020204" pitchFamily="34" charset="0"/>
              </a:rPr>
              <a:t> &lt; 30 	</a:t>
            </a:r>
            <a:r>
              <a:rPr lang="it-IT" sz="2800" dirty="0" smtClean="0">
                <a:solidFill>
                  <a:srgbClr val="C00000"/>
                </a:solidFill>
                <a:latin typeface="Arial" panose="020B0604020202020204" pitchFamily="34" charset="0"/>
                <a:cs typeface="Arial" panose="020B0604020202020204" pitchFamily="34" charset="0"/>
              </a:rPr>
              <a:t>b.</a:t>
            </a:r>
            <a:r>
              <a:rPr lang="it-IT" sz="2800" dirty="0" smtClean="0">
                <a:latin typeface="Arial" panose="020B0604020202020204" pitchFamily="34" charset="0"/>
                <a:cs typeface="Arial" panose="020B0604020202020204" pitchFamily="34" charset="0"/>
              </a:rPr>
              <a:t> </a:t>
            </a:r>
            <a:r>
              <a:rPr lang="it-IT" sz="28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a:t>
            </a:r>
            <a:r>
              <a:rPr lang="it-IT" sz="2800" dirty="0" smtClean="0">
                <a:latin typeface="Arial" panose="020B0604020202020204" pitchFamily="34" charset="0"/>
                <a:cs typeface="Arial" panose="020B0604020202020204" pitchFamily="34" charset="0"/>
              </a:rPr>
              <a:t> x &lt; 30</a:t>
            </a: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endParaRPr lang="en-US" dirty="0" smtClean="0">
              <a:solidFill>
                <a:srgbClr val="C00000"/>
              </a:solidFill>
              <a:latin typeface="Arial" panose="020B0604020202020204" pitchFamily="34" charset="0"/>
              <a:cs typeface="Arial" panose="020B0604020202020204" pitchFamily="34" charset="0"/>
            </a:endParaRPr>
          </a:p>
          <a:p>
            <a:pPr>
              <a:buClr>
                <a:srgbClr val="C00000"/>
              </a:buClr>
              <a:tabLst>
                <a:tab pos="1035050" algn="l"/>
                <a:tab pos="2398713" algn="l"/>
                <a:tab pos="3881438" algn="l"/>
                <a:tab pos="5486400" algn="l"/>
                <a:tab pos="6807200" algn="l"/>
              </a:tabLst>
            </a:pPr>
            <a:r>
              <a:rPr lang="en-US" sz="2800" b="1" dirty="0">
                <a:solidFill>
                  <a:srgbClr val="0070C0"/>
                </a:solidFill>
                <a:latin typeface="Arial" panose="020B0604020202020204" pitchFamily="34" charset="0"/>
                <a:cs typeface="Arial" panose="020B0604020202020204" pitchFamily="34" charset="0"/>
              </a:rPr>
              <a:t>Scatter graphs and time series </a:t>
            </a:r>
            <a:endParaRPr lang="en-US" sz="2800" b="1" dirty="0" smtClean="0">
              <a:solidFill>
                <a:srgbClr val="0070C0"/>
              </a:solidFill>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1035050" algn="l"/>
                <a:tab pos="2398713" algn="l"/>
                <a:tab pos="4278313" algn="l"/>
                <a:tab pos="68072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Zero </a:t>
            </a:r>
            <a:r>
              <a:rPr lang="en-US" sz="2800" dirty="0" smtClean="0">
                <a:latin typeface="Arial" panose="020B0604020202020204" pitchFamily="34" charset="0"/>
                <a:cs typeface="Arial" panose="020B0604020202020204" pitchFamily="34" charset="0"/>
              </a:rPr>
              <a:t>correlation	</a:t>
            </a:r>
            <a:br>
              <a:rPr lang="en-US" sz="2800" dirty="0" smtClean="0">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Negative correlation </a:t>
            </a:r>
            <a:br>
              <a:rPr lang="en-US" sz="2800" dirty="0" smtClean="0">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c.</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Positive </a:t>
            </a:r>
            <a:r>
              <a:rPr lang="en-US" sz="2800" dirty="0" smtClean="0">
                <a:latin typeface="Arial" panose="020B0604020202020204" pitchFamily="34" charset="0"/>
                <a:cs typeface="Arial" panose="020B0604020202020204" pitchFamily="34" charset="0"/>
              </a:rPr>
              <a:t>correlation</a:t>
            </a:r>
          </a:p>
          <a:p>
            <a:pPr marL="514350" indent="-514350">
              <a:buClr>
                <a:srgbClr val="C00000"/>
              </a:buClr>
              <a:buFont typeface="+mj-lt"/>
              <a:buAutoNum type="arabicPeriod"/>
              <a:tabLst>
                <a:tab pos="1035050" algn="l"/>
                <a:tab pos="2398713" algn="l"/>
                <a:tab pos="4278313" algn="l"/>
                <a:tab pos="6807200" algn="l"/>
              </a:tabLst>
            </a:pPr>
            <a:r>
              <a:rPr lang="en-US" sz="2800" dirty="0" smtClean="0">
                <a:solidFill>
                  <a:srgbClr val="C00000"/>
                </a:solidFill>
                <a:latin typeface="Arial" panose="020B0604020202020204" pitchFamily="34" charset="0"/>
                <a:cs typeface="Arial" panose="020B0604020202020204" pitchFamily="34" charset="0"/>
              </a:rPr>
              <a:t>a. d.</a:t>
            </a:r>
            <a:r>
              <a:rPr lang="en-US" sz="28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startAt="3"/>
              <a:tabLst>
                <a:tab pos="1035050" algn="l"/>
                <a:tab pos="2398713" algn="l"/>
                <a:tab pos="4278313" algn="l"/>
                <a:tab pos="6807200" algn="l"/>
              </a:tabLst>
            </a:pPr>
            <a:r>
              <a:rPr lang="en-US" sz="2800" dirty="0">
                <a:latin typeface="Arial" panose="020B0604020202020204" pitchFamily="34" charset="0"/>
                <a:cs typeface="Arial" panose="020B0604020202020204" pitchFamily="34" charset="0"/>
              </a:rPr>
              <a:t>As the height of the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drop </a:t>
            </a:r>
            <a:r>
              <a:rPr lang="en-US" sz="2800" dirty="0">
                <a:latin typeface="Arial" panose="020B0604020202020204" pitchFamily="34" charset="0"/>
                <a:cs typeface="Arial" panose="020B0604020202020204" pitchFamily="34" charset="0"/>
              </a:rPr>
              <a:t>increases the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height </a:t>
            </a:r>
            <a:r>
              <a:rPr lang="en-US" sz="2800" dirty="0">
                <a:latin typeface="Arial" panose="020B0604020202020204" pitchFamily="34" charset="0"/>
                <a:cs typeface="Arial" panose="020B0604020202020204" pitchFamily="34" charset="0"/>
              </a:rPr>
              <a:t>of the bounce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increases</a:t>
            </a:r>
            <a:r>
              <a:rPr lang="en-US" sz="2800" dirty="0">
                <a:latin typeface="Arial" panose="020B0604020202020204" pitchFamily="34" charset="0"/>
                <a:cs typeface="Arial" panose="020B0604020202020204" pitchFamily="34" charset="0"/>
              </a:rPr>
              <a:t>.</a:t>
            </a:r>
          </a:p>
          <a:p>
            <a:pPr marL="971550" lvl="1" indent="-514350">
              <a:buClr>
                <a:srgbClr val="C00000"/>
              </a:buClr>
              <a:buFont typeface="+mj-lt"/>
              <a:buAutoNum type="alphaLcPeriod" startAt="3"/>
              <a:tabLst>
                <a:tab pos="1035050" algn="l"/>
                <a:tab pos="2398713" algn="l"/>
                <a:tab pos="4278313" algn="l"/>
                <a:tab pos="6807200" algn="l"/>
              </a:tabLst>
            </a:pPr>
            <a:r>
              <a:rPr lang="en-US" sz="2800" dirty="0">
                <a:latin typeface="Arial" panose="020B0604020202020204" pitchFamily="34" charset="0"/>
                <a:cs typeface="Arial" panose="020B0604020202020204" pitchFamily="34" charset="0"/>
              </a:rPr>
              <a:t>Positive correlation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1035050" algn="l"/>
                <a:tab pos="2398713" algn="l"/>
                <a:tab pos="4278313" algn="l"/>
                <a:tab pos="6807200" algn="l"/>
              </a:tabLst>
            </a:pPr>
            <a:r>
              <a:rPr lang="en-US" sz="2800" dirty="0" smtClean="0">
                <a:latin typeface="Arial" panose="020B0604020202020204" pitchFamily="34" charset="0"/>
                <a:cs typeface="Arial" panose="020B0604020202020204" pitchFamily="34" charset="0"/>
              </a:rPr>
              <a:t>About </a:t>
            </a:r>
            <a:r>
              <a:rPr lang="en-US" sz="2800" dirty="0">
                <a:latin typeface="Arial" panose="020B0604020202020204" pitchFamily="34" charset="0"/>
                <a:cs typeface="Arial" panose="020B0604020202020204" pitchFamily="34" charset="0"/>
              </a:rPr>
              <a:t>60 cm</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16016" y="3546166"/>
            <a:ext cx="4104456" cy="3060950"/>
          </a:xfrm>
          <a:prstGeom prst="rect">
            <a:avLst/>
          </a:prstGeom>
        </p:spPr>
      </p:pic>
    </p:spTree>
    <p:extLst>
      <p:ext uri="{BB962C8B-B14F-4D97-AF65-F5344CB8AC3E}">
        <p14:creationId xmlns:p14="http://schemas.microsoft.com/office/powerpoint/2010/main" val="771228271"/>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637</a:t>
            </a:r>
            <a:endParaRPr lang="en-GB" sz="1400" b="1" dirty="0">
              <a:latin typeface="Calibri" panose="020F0502020204030204" pitchFamily="34" charset="0"/>
            </a:endParaRPr>
          </a:p>
        </p:txBody>
      </p:sp>
      <p:sp>
        <p:nvSpPr>
          <p:cNvPr id="3" name="Rectangle 2"/>
          <p:cNvSpPr/>
          <p:nvPr/>
        </p:nvSpPr>
        <p:spPr>
          <a:xfrm>
            <a:off x="251520" y="1220554"/>
            <a:ext cx="8568952" cy="5262979"/>
          </a:xfrm>
          <a:prstGeom prst="rect">
            <a:avLst/>
          </a:prstGeom>
        </p:spPr>
        <p:txBody>
          <a:bodyPr wrap="square">
            <a:spAutoFit/>
          </a:bodyPr>
          <a:lstStyle/>
          <a:p>
            <a:pPr marL="514350" indent="-514350">
              <a:buClr>
                <a:srgbClr val="C00000"/>
              </a:buClr>
              <a:buFont typeface="+mj-lt"/>
              <a:buAutoNum type="arabicPeriod" startAt="3"/>
              <a:tabLst>
                <a:tab pos="1035050" algn="l"/>
                <a:tab pos="2398713" algn="l"/>
                <a:tab pos="4278313" algn="l"/>
                <a:tab pos="6807200" algn="l"/>
              </a:tabLst>
            </a:pPr>
            <a:r>
              <a:rPr lang="en-US" sz="2800" dirty="0" smtClean="0">
                <a:solidFill>
                  <a:srgbClr val="C00000"/>
                </a:solidFill>
                <a:latin typeface="Arial" panose="020B0604020202020204" pitchFamily="34" charset="0"/>
                <a:cs typeface="Arial" panose="020B0604020202020204" pitchFamily="34" charset="0"/>
              </a:rPr>
              <a:t>a. d.</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endParaRPr lang="en-US" sz="28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035050" algn="l"/>
                <a:tab pos="2398713" algn="l"/>
                <a:tab pos="4278313" algn="l"/>
                <a:tab pos="6807200" algn="l"/>
              </a:tabLst>
            </a:pPr>
            <a:r>
              <a:rPr lang="en-US" sz="2800" dirty="0" smtClean="0">
                <a:latin typeface="Arial" panose="020B0604020202020204" pitchFamily="34" charset="0"/>
                <a:cs typeface="Arial" panose="020B0604020202020204" pitchFamily="34" charset="0"/>
              </a:rPr>
              <a:t>(30, 60)</a:t>
            </a:r>
          </a:p>
          <a:p>
            <a:pPr marL="971550" lvl="1" indent="-514350">
              <a:buClr>
                <a:srgbClr val="C00000"/>
              </a:buClr>
              <a:buFont typeface="+mj-lt"/>
              <a:buAutoNum type="alphaLcPeriod" startAt="2"/>
              <a:tabLst>
                <a:tab pos="1035050" algn="l"/>
                <a:tab pos="2398713" algn="l"/>
                <a:tab pos="4278313" algn="l"/>
                <a:tab pos="6807200" algn="l"/>
              </a:tabLst>
            </a:pPr>
            <a:r>
              <a:rPr lang="en-US" sz="2800" dirty="0" smtClean="0">
                <a:latin typeface="Arial" panose="020B0604020202020204" pitchFamily="34" charset="0"/>
                <a:cs typeface="Arial" panose="020B0604020202020204" pitchFamily="34" charset="0"/>
              </a:rPr>
              <a:t>Negative </a:t>
            </a:r>
            <a:r>
              <a:rPr lang="en-US" sz="2800" dirty="0">
                <a:latin typeface="Arial" panose="020B0604020202020204" pitchFamily="34" charset="0"/>
                <a:cs typeface="Arial" panose="020B0604020202020204" pitchFamily="34" charset="0"/>
              </a:rPr>
              <a:t>correlation;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as </a:t>
            </a:r>
            <a:r>
              <a:rPr lang="en-US" sz="2800" dirty="0">
                <a:latin typeface="Arial" panose="020B0604020202020204" pitchFamily="34" charset="0"/>
                <a:cs typeface="Arial" panose="020B0604020202020204" pitchFamily="34" charset="0"/>
              </a:rPr>
              <a:t>price increases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sales </a:t>
            </a:r>
            <a:r>
              <a:rPr lang="en-US" sz="2800" dirty="0">
                <a:latin typeface="Arial" panose="020B0604020202020204" pitchFamily="34" charset="0"/>
                <a:cs typeface="Arial" panose="020B0604020202020204" pitchFamily="34" charset="0"/>
              </a:rPr>
              <a:t>decrease, </a:t>
            </a:r>
            <a:endParaRPr lang="en-US" sz="2800" dirty="0" smtClean="0">
              <a:latin typeface="Arial" panose="020B0604020202020204" pitchFamily="34" charset="0"/>
              <a:cs typeface="Arial" panose="020B0604020202020204" pitchFamily="34" charset="0"/>
            </a:endParaRPr>
          </a:p>
          <a:p>
            <a:pPr marL="1379538" lvl="2" indent="-465138">
              <a:buClr>
                <a:srgbClr val="C00000"/>
              </a:buClr>
              <a:buFont typeface="+mj-lt"/>
              <a:buAutoNum type="romanLcPeriod"/>
              <a:tabLst>
                <a:tab pos="1035050" algn="l"/>
                <a:tab pos="2398713" algn="l"/>
                <a:tab pos="4278313" algn="l"/>
                <a:tab pos="6807200" algn="l"/>
              </a:tabLst>
            </a:pPr>
            <a:r>
              <a:rPr lang="en-US" sz="2800" dirty="0" smtClean="0">
                <a:latin typeface="Arial" panose="020B0604020202020204" pitchFamily="34" charset="0"/>
                <a:cs typeface="Arial" panose="020B0604020202020204" pitchFamily="34" charset="0"/>
              </a:rPr>
              <a:t>About </a:t>
            </a:r>
            <a:r>
              <a:rPr lang="en-US" sz="2800" dirty="0">
                <a:latin typeface="Arial" panose="020B0604020202020204" pitchFamily="34" charset="0"/>
                <a:cs typeface="Arial" panose="020B0604020202020204" pitchFamily="34" charset="0"/>
              </a:rPr>
              <a:t>25000 </a:t>
            </a:r>
            <a:r>
              <a:rPr lang="en-US" sz="2800" dirty="0" smtClean="0">
                <a:latin typeface="Arial" panose="020B0604020202020204" pitchFamily="34" charset="0"/>
                <a:cs typeface="Arial" panose="020B0604020202020204" pitchFamily="34" charset="0"/>
              </a:rPr>
              <a:t>	</a:t>
            </a:r>
          </a:p>
          <a:p>
            <a:pPr marL="1379538" lvl="2" indent="-465138">
              <a:buClr>
                <a:srgbClr val="C00000"/>
              </a:buClr>
              <a:buFont typeface="+mj-lt"/>
              <a:buAutoNum type="romanLcPeriod"/>
              <a:tabLst>
                <a:tab pos="1035050" algn="l"/>
                <a:tab pos="2398713" algn="l"/>
                <a:tab pos="4278313" algn="l"/>
                <a:tab pos="6807200" algn="l"/>
              </a:tabLst>
            </a:pPr>
            <a:r>
              <a:rPr lang="en-US" sz="2800" dirty="0" smtClean="0">
                <a:latin typeface="Arial" panose="020B0604020202020204" pitchFamily="34" charset="0"/>
                <a:cs typeface="Arial" panose="020B0604020202020204" pitchFamily="34" charset="0"/>
              </a:rPr>
              <a:t>About </a:t>
            </a:r>
            <a:r>
              <a:rPr lang="en-US" sz="2800" dirty="0">
                <a:latin typeface="Arial" panose="020B0604020202020204" pitchFamily="34" charset="0"/>
                <a:cs typeface="Arial" panose="020B0604020202020204" pitchFamily="34" charset="0"/>
              </a:rPr>
              <a:t>4000 </a:t>
            </a:r>
            <a:endParaRPr lang="en-US" sz="2800" dirty="0" smtClean="0">
              <a:latin typeface="Arial" panose="020B0604020202020204" pitchFamily="34" charset="0"/>
              <a:cs typeface="Arial" panose="020B0604020202020204" pitchFamily="34" charset="0"/>
            </a:endParaRPr>
          </a:p>
          <a:p>
            <a:pPr marL="922338" lvl="1" indent="-465138">
              <a:buClr>
                <a:srgbClr val="C00000"/>
              </a:buClr>
              <a:buFont typeface="+mj-lt"/>
              <a:buAutoNum type="alphaLcPeriod" startAt="2"/>
              <a:tabLst>
                <a:tab pos="1035050" algn="l"/>
                <a:tab pos="2398713" algn="l"/>
                <a:tab pos="4278313" algn="l"/>
                <a:tab pos="6807200" algn="l"/>
              </a:tabLst>
            </a:pPr>
            <a:r>
              <a:rPr lang="en-US" sz="2800" b="1" dirty="0" err="1" smtClean="0">
                <a:latin typeface="Arial" panose="020B0604020202020204" pitchFamily="34" charset="0"/>
                <a:cs typeface="Arial" panose="020B0604020202020204" pitchFamily="34" charset="0"/>
              </a:rPr>
              <a:t>i</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is more reliable because it is inside the range of data points whereas </a:t>
            </a:r>
            <a:r>
              <a:rPr lang="en-US" sz="2800" b="1" dirty="0">
                <a:latin typeface="Arial" panose="020B0604020202020204" pitchFamily="34" charset="0"/>
                <a:cs typeface="Arial" panose="020B0604020202020204" pitchFamily="34" charset="0"/>
              </a:rPr>
              <a:t>ii</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is outside.</a:t>
            </a:r>
          </a:p>
          <a:p>
            <a:pPr marL="922338" lvl="1" indent="-465138">
              <a:buClr>
                <a:srgbClr val="C00000"/>
              </a:buClr>
              <a:buFont typeface="+mj-lt"/>
              <a:buAutoNum type="alphaLcPeriod" startAt="2"/>
              <a:tabLst>
                <a:tab pos="1035050" algn="l"/>
                <a:tab pos="2398713" algn="l"/>
                <a:tab pos="4278313" algn="l"/>
                <a:tab pos="6807200" algn="l"/>
              </a:tabLst>
            </a:pPr>
            <a:r>
              <a:rPr lang="en-US" sz="2800" dirty="0" smtClean="0">
                <a:latin typeface="Arial" panose="020B0604020202020204" pitchFamily="34" charset="0"/>
                <a:cs typeface="Arial" panose="020B0604020202020204" pitchFamily="34" charset="0"/>
              </a:rPr>
              <a:t>About </a:t>
            </a:r>
            <a:r>
              <a:rPr lang="en-US" sz="2800" dirty="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24</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16016" y="1222962"/>
            <a:ext cx="4077843" cy="3385380"/>
          </a:xfrm>
          <a:prstGeom prst="rect">
            <a:avLst/>
          </a:prstGeom>
        </p:spPr>
      </p:pic>
    </p:spTree>
    <p:extLst>
      <p:ext uri="{BB962C8B-B14F-4D97-AF65-F5344CB8AC3E}">
        <p14:creationId xmlns:p14="http://schemas.microsoft.com/office/powerpoint/2010/main" val="800773427"/>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Strengthen</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637</a:t>
            </a:r>
            <a:endParaRPr lang="en-GB" sz="1400" b="1" dirty="0">
              <a:latin typeface="Calibri" panose="020F0502020204030204" pitchFamily="34" charset="0"/>
            </a:endParaRPr>
          </a:p>
        </p:txBody>
      </p:sp>
      <p:sp>
        <p:nvSpPr>
          <p:cNvPr id="3" name="Rectangle 2"/>
          <p:cNvSpPr/>
          <p:nvPr/>
        </p:nvSpPr>
        <p:spPr>
          <a:xfrm>
            <a:off x="251520" y="1220554"/>
            <a:ext cx="8568952" cy="5324535"/>
          </a:xfrm>
          <a:prstGeom prst="rect">
            <a:avLst/>
          </a:prstGeom>
        </p:spPr>
        <p:txBody>
          <a:bodyPr wrap="square">
            <a:spAutoFit/>
          </a:bodyPr>
          <a:lstStyle/>
          <a:p>
            <a:pPr marL="514350" indent="-514350">
              <a:buClr>
                <a:srgbClr val="C00000"/>
              </a:buClr>
              <a:buFont typeface="+mj-lt"/>
              <a:buAutoNum type="arabicPeriod" startAt="4"/>
              <a:tabLst>
                <a:tab pos="1035050" algn="l"/>
                <a:tab pos="2398713" algn="l"/>
                <a:tab pos="4278313" algn="l"/>
                <a:tab pos="6807200" algn="l"/>
              </a:tabLst>
            </a:pPr>
            <a:r>
              <a:rPr lang="en-US" sz="3000" dirty="0" smtClean="0">
                <a:solidFill>
                  <a:srgbClr val="C00000"/>
                </a:solidFill>
                <a:latin typeface="Arial" panose="020B0604020202020204" pitchFamily="34" charset="0"/>
                <a:cs typeface="Arial" panose="020B0604020202020204" pitchFamily="34" charset="0"/>
              </a:rPr>
              <a:t>a.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endParaRPr lang="en-US" sz="3000" dirty="0" smtClean="0">
              <a:solidFill>
                <a:srgbClr val="C00000"/>
              </a:solidFill>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035050" algn="l"/>
                <a:tab pos="2398713" algn="l"/>
                <a:tab pos="4278313" algn="l"/>
                <a:tab pos="6807200" algn="l"/>
              </a:tabLst>
            </a:pPr>
            <a:r>
              <a:rPr lang="en-US" sz="3000" dirty="0">
                <a:latin typeface="Arial" panose="020B0604020202020204" pitchFamily="34" charset="0"/>
                <a:cs typeface="Arial" panose="020B0604020202020204" pitchFamily="34" charset="0"/>
              </a:rPr>
              <a:t>Sales rise steadily until June when they remain constant for a month before decreasing at the same steady rate. </a:t>
            </a:r>
            <a:endParaRPr lang="en-US" sz="30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035050" algn="l"/>
                <a:tab pos="2398713" algn="l"/>
                <a:tab pos="4278313" algn="l"/>
                <a:tab pos="6807200" algn="l"/>
              </a:tabLst>
            </a:pPr>
            <a:r>
              <a:rPr lang="en-US" sz="3000" dirty="0" smtClean="0">
                <a:latin typeface="Arial" panose="020B0604020202020204" pitchFamily="34" charset="0"/>
                <a:cs typeface="Arial" panose="020B0604020202020204" pitchFamily="34" charset="0"/>
              </a:rPr>
              <a:t>November </a:t>
            </a:r>
            <a:r>
              <a:rPr lang="en-US" sz="3000" dirty="0">
                <a:latin typeface="Arial" panose="020B0604020202020204" pitchFamily="34" charset="0"/>
                <a:cs typeface="Arial" panose="020B0604020202020204" pitchFamily="34" charset="0"/>
              </a:rPr>
              <a:t>80, December 10</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31640" y="1251105"/>
            <a:ext cx="6374615" cy="3330023"/>
          </a:xfrm>
          <a:prstGeom prst="rect">
            <a:avLst/>
          </a:prstGeom>
        </p:spPr>
      </p:pic>
    </p:spTree>
    <p:extLst>
      <p:ext uri="{BB962C8B-B14F-4D97-AF65-F5344CB8AC3E}">
        <p14:creationId xmlns:p14="http://schemas.microsoft.com/office/powerpoint/2010/main" val="3439312161"/>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638</a:t>
            </a:r>
            <a:endParaRPr lang="en-GB" sz="1400" b="1" dirty="0">
              <a:latin typeface="Calibri" panose="020F0502020204030204" pitchFamily="34" charset="0"/>
            </a:endParaRPr>
          </a:p>
        </p:txBody>
      </p:sp>
      <p:sp>
        <p:nvSpPr>
          <p:cNvPr id="3" name="Rectangle 2"/>
          <p:cNvSpPr/>
          <p:nvPr/>
        </p:nvSpPr>
        <p:spPr>
          <a:xfrm>
            <a:off x="251520" y="1220554"/>
            <a:ext cx="8568952" cy="5509200"/>
          </a:xfrm>
          <a:prstGeom prst="rect">
            <a:avLst/>
          </a:prstGeom>
        </p:spPr>
        <p:txBody>
          <a:bodyPr wrap="square">
            <a:spAutoFit/>
          </a:bodyPr>
          <a:lstStyle/>
          <a:p>
            <a:pPr marL="514350" indent="-514350">
              <a:buClr>
                <a:srgbClr val="C00000"/>
              </a:buClr>
              <a:buFont typeface="+mj-lt"/>
              <a:buAutoNum type="arabicPeriod"/>
              <a:tabLst>
                <a:tab pos="966788" algn="l"/>
                <a:tab pos="2398713" algn="l"/>
                <a:tab pos="4278313" algn="l"/>
                <a:tab pos="6807200" algn="l"/>
              </a:tabLst>
            </a:pPr>
            <a:r>
              <a:rPr lang="en-US" sz="3200" dirty="0" smtClean="0">
                <a:solidFill>
                  <a:srgbClr val="C00000"/>
                </a:solidFill>
                <a:latin typeface="Arial" panose="020B0604020202020204" pitchFamily="34" charset="0"/>
                <a:cs typeface="Arial" panose="020B0604020202020204" pitchFamily="34" charset="0"/>
              </a:rPr>
              <a:t>a. </a:t>
            </a:r>
            <a:r>
              <a:rPr lang="en-US" sz="3200" dirty="0" smtClean="0">
                <a:latin typeface="Arial" panose="020B0604020202020204" pitchFamily="34" charset="0"/>
                <a:cs typeface="Arial" panose="020B0604020202020204" pitchFamily="34" charset="0"/>
              </a:rPr>
              <a:t>C </a:t>
            </a:r>
            <a:r>
              <a:rPr lang="en-US" sz="3200" dirty="0">
                <a:latin typeface="Arial" panose="020B0604020202020204" pitchFamily="34" charset="0"/>
                <a:cs typeface="Arial" panose="020B0604020202020204" pitchFamily="34" charset="0"/>
              </a:rPr>
              <a:t>and D; both points have the same </a:t>
            </a:r>
            <a:r>
              <a:rPr lang="en-US" sz="3200" i="1" dirty="0" smtClean="0">
                <a:latin typeface="Arial" panose="020B0604020202020204" pitchFamily="34" charset="0"/>
                <a:cs typeface="Arial" panose="020B0604020202020204" pitchFamily="34" charset="0"/>
              </a:rPr>
              <a:t>y</a:t>
            </a:r>
            <a:r>
              <a:rPr lang="en-US" sz="3200" dirty="0" smtClean="0">
                <a:latin typeface="Arial" panose="020B0604020202020204" pitchFamily="34" charset="0"/>
                <a:cs typeface="Arial" panose="020B0604020202020204" pitchFamily="34" charset="0"/>
              </a:rPr>
              <a:t>-	coordinate </a:t>
            </a:r>
          </a:p>
          <a:p>
            <a:pPr marL="971550" lvl="1" indent="-454025">
              <a:buClr>
                <a:srgbClr val="C00000"/>
              </a:buClr>
              <a:buFont typeface="+mj-lt"/>
              <a:buAutoNum type="alphaLcPeriod" startAt="2"/>
              <a:tabLst>
                <a:tab pos="1035050" algn="l"/>
                <a:tab pos="2398713" algn="l"/>
                <a:tab pos="4278313" algn="l"/>
                <a:tab pos="6807200" algn="l"/>
              </a:tabLst>
            </a:pPr>
            <a:r>
              <a:rPr lang="en-US" sz="3200" dirty="0" smtClean="0">
                <a:latin typeface="Arial" panose="020B0604020202020204" pitchFamily="34" charset="0"/>
                <a:cs typeface="Arial" panose="020B0604020202020204" pitchFamily="34" charset="0"/>
              </a:rPr>
              <a:t>B</a:t>
            </a:r>
            <a:r>
              <a:rPr lang="en-US" sz="3200" dirty="0">
                <a:latin typeface="Arial" panose="020B0604020202020204" pitchFamily="34" charset="0"/>
                <a:cs typeface="Arial" panose="020B0604020202020204" pitchFamily="34" charset="0"/>
              </a:rPr>
              <a:t>; D is a lot more expensive </a:t>
            </a:r>
            <a:r>
              <a:rPr lang="en-US" sz="3200" dirty="0" smtClean="0">
                <a:latin typeface="Arial" panose="020B0604020202020204" pitchFamily="34" charset="0"/>
                <a:cs typeface="Arial" panose="020B0604020202020204" pitchFamily="34" charset="0"/>
              </a:rPr>
              <a:t>than </a:t>
            </a:r>
            <a:r>
              <a:rPr lang="en-US" sz="3200" dirty="0">
                <a:latin typeface="Arial" panose="020B0604020202020204" pitchFamily="34" charset="0"/>
                <a:cs typeface="Arial" panose="020B0604020202020204" pitchFamily="34" charset="0"/>
              </a:rPr>
              <a:t>B </a:t>
            </a:r>
            <a:r>
              <a:rPr lang="en-US" sz="3200" dirty="0" smtClean="0">
                <a:latin typeface="Arial" panose="020B0604020202020204" pitchFamily="34" charset="0"/>
                <a:cs typeface="Arial" panose="020B0604020202020204" pitchFamily="34" charset="0"/>
              </a:rPr>
              <a:t>but heavier</a:t>
            </a:r>
          </a:p>
          <a:p>
            <a:pPr marL="971550" lvl="1" indent="-454025">
              <a:buClr>
                <a:srgbClr val="C00000"/>
              </a:buClr>
              <a:buFont typeface="+mj-lt"/>
              <a:buAutoNum type="alphaLcPeriod" startAt="2"/>
              <a:tabLst>
                <a:tab pos="1035050" algn="l"/>
                <a:tab pos="2398713" algn="l"/>
                <a:tab pos="4278313" algn="l"/>
                <a:tab pos="6807200" algn="l"/>
              </a:tabLst>
            </a:pPr>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and B; they lie on a straight line from the origin they are in direct proportion, </a:t>
            </a:r>
            <a:endParaRPr lang="en-US" sz="3200" dirty="0" smtClean="0">
              <a:latin typeface="Arial" panose="020B0604020202020204" pitchFamily="34" charset="0"/>
              <a:cs typeface="Arial" panose="020B0604020202020204" pitchFamily="34" charset="0"/>
            </a:endParaRPr>
          </a:p>
          <a:p>
            <a:pPr marL="971550" lvl="1" indent="-454025">
              <a:buClr>
                <a:srgbClr val="C00000"/>
              </a:buClr>
              <a:buFont typeface="+mj-lt"/>
              <a:buAutoNum type="alphaLcPeriod" startAt="2"/>
              <a:tabLst>
                <a:tab pos="1035050" algn="l"/>
                <a:tab pos="2398713" algn="l"/>
                <a:tab pos="4278313" algn="l"/>
                <a:tab pos="6807200" algn="l"/>
              </a:tabLst>
            </a:pPr>
            <a:r>
              <a:rPr lang="en-US" sz="3200" dirty="0" smtClean="0">
                <a:latin typeface="Arial" panose="020B0604020202020204" pitchFamily="34" charset="0"/>
                <a:cs typeface="Arial" panose="020B0604020202020204" pitchFamily="34" charset="0"/>
              </a:rPr>
              <a:t>E</a:t>
            </a:r>
            <a:r>
              <a:rPr lang="en-US" sz="3200" dirty="0">
                <a:latin typeface="Arial" panose="020B0604020202020204" pitchFamily="34" charset="0"/>
                <a:cs typeface="Arial" panose="020B0604020202020204" pitchFamily="34" charset="0"/>
              </a:rPr>
              <a:t>; it is the most expensive but almost the smallest bag. </a:t>
            </a:r>
            <a:endParaRPr lang="en-US" sz="3200" dirty="0" smtClean="0">
              <a:latin typeface="Arial" panose="020B0604020202020204" pitchFamily="34" charset="0"/>
              <a:cs typeface="Arial" panose="020B0604020202020204" pitchFamily="34" charset="0"/>
            </a:endParaRPr>
          </a:p>
          <a:p>
            <a:pPr marL="971550" lvl="1" indent="-454025">
              <a:buClr>
                <a:srgbClr val="C00000"/>
              </a:buClr>
              <a:buFont typeface="+mj-lt"/>
              <a:buAutoNum type="alphaLcPeriod" startAt="2"/>
              <a:tabLst>
                <a:tab pos="1035050" algn="l"/>
                <a:tab pos="2398713" algn="l"/>
                <a:tab pos="4278313" algn="l"/>
                <a:tab pos="6807200" algn="l"/>
              </a:tabLst>
            </a:pPr>
            <a:r>
              <a:rPr lang="en-US" sz="3200" dirty="0" smtClean="0">
                <a:latin typeface="Arial" panose="020B0604020202020204" pitchFamily="34" charset="0"/>
                <a:cs typeface="Arial" panose="020B0604020202020204" pitchFamily="34" charset="0"/>
              </a:rPr>
              <a:t>No </a:t>
            </a:r>
            <a:r>
              <a:rPr lang="en-US" sz="3200" dirty="0">
                <a:latin typeface="Arial" panose="020B0604020202020204" pitchFamily="34" charset="0"/>
                <a:cs typeface="Arial" panose="020B0604020202020204" pitchFamily="34" charset="0"/>
              </a:rPr>
              <a:t>correlation</a:t>
            </a:r>
          </a:p>
          <a:p>
            <a:pPr marL="514350" indent="-514350">
              <a:buClr>
                <a:srgbClr val="C00000"/>
              </a:buClr>
              <a:buFont typeface="+mj-lt"/>
              <a:buAutoNum type="arabicPeriod"/>
              <a:tabLst>
                <a:tab pos="1035050" algn="l"/>
                <a:tab pos="3313113" algn="l"/>
                <a:tab pos="5659438"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Negative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Positive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Positive</a:t>
            </a:r>
          </a:p>
          <a:p>
            <a:pPr marL="514350" indent="-514350">
              <a:buClr>
                <a:srgbClr val="C00000"/>
              </a:buClr>
              <a:buFont typeface="+mj-lt"/>
              <a:buAutoNum type="arabicPeriod"/>
              <a:tabLst>
                <a:tab pos="1035050" algn="l"/>
                <a:tab pos="3313113" algn="l"/>
                <a:tab pos="5659438"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7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12</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31861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3 -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5447645"/>
          </a:xfrm>
          <a:prstGeom prst="rect">
            <a:avLst/>
          </a:prstGeom>
        </p:spPr>
        <p:txBody>
          <a:bodyPr wrap="square">
            <a:spAutoFit/>
          </a:bodyPr>
          <a:lstStyle/>
          <a:p>
            <a:pPr marL="742950" indent="-742950">
              <a:buClr>
                <a:srgbClr val="C00000"/>
              </a:buClr>
              <a:buFont typeface="+mj-lt"/>
              <a:buAutoNum type="arabicPeriod" startAt="13"/>
              <a:tabLst>
                <a:tab pos="2913063" algn="l"/>
                <a:tab pos="4978400" algn="l"/>
                <a:tab pos="64516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solidFill>
                  <a:srgbClr val="FF0000"/>
                </a:solidFill>
                <a:latin typeface="Arial" panose="020B0604020202020204" pitchFamily="34" charset="0"/>
                <a:cs typeface="Arial" panose="020B0604020202020204" pitchFamily="34" charset="0"/>
              </a:rPr>
              <a:t> </a:t>
            </a:r>
            <a:br>
              <a:rPr lang="en-US" sz="3600" dirty="0" smtClean="0">
                <a:solidFill>
                  <a:srgbClr val="FF0000"/>
                </a:solidFill>
                <a:latin typeface="Arial" panose="020B0604020202020204" pitchFamily="34" charset="0"/>
                <a:cs typeface="Arial" panose="020B0604020202020204" pitchFamily="34" charset="0"/>
              </a:rPr>
            </a:br>
            <a:r>
              <a:rPr lang="en-US" sz="3600" dirty="0" smtClean="0">
                <a:solidFill>
                  <a:srgbClr val="FF0000"/>
                </a:solidFill>
                <a:latin typeface="Arial" panose="020B0604020202020204" pitchFamily="34" charset="0"/>
                <a:cs typeface="Arial" panose="020B0604020202020204" pitchFamily="34" charset="0"/>
              </a:rPr>
              <a:t/>
            </a:r>
            <a:br>
              <a:rPr lang="en-US" sz="3600" dirty="0" smtClean="0">
                <a:solidFill>
                  <a:srgbClr val="FF0000"/>
                </a:solidFill>
                <a:latin typeface="Arial" panose="020B0604020202020204" pitchFamily="34" charset="0"/>
                <a:cs typeface="Arial" panose="020B0604020202020204" pitchFamily="34" charset="0"/>
              </a:rPr>
            </a:br>
            <a:r>
              <a:rPr lang="en-US" sz="3600" dirty="0" smtClean="0">
                <a:solidFill>
                  <a:srgbClr val="FF0000"/>
                </a:solidFill>
                <a:latin typeface="Arial" panose="020B0604020202020204" pitchFamily="34" charset="0"/>
                <a:cs typeface="Arial" panose="020B0604020202020204" pitchFamily="34" charset="0"/>
              </a:rPr>
              <a:t/>
            </a:r>
            <a:br>
              <a:rPr lang="en-US" sz="3600" dirty="0" smtClean="0">
                <a:solidFill>
                  <a:srgbClr val="FF0000"/>
                </a:solidFill>
                <a:latin typeface="Arial" panose="020B0604020202020204" pitchFamily="34" charset="0"/>
                <a:cs typeface="Arial" panose="020B0604020202020204" pitchFamily="34" charset="0"/>
              </a:rPr>
            </a:br>
            <a:r>
              <a:rPr lang="en-US" sz="3600" dirty="0" smtClean="0">
                <a:solidFill>
                  <a:srgbClr val="FF0000"/>
                </a:solidFill>
                <a:latin typeface="Arial" panose="020B0604020202020204" pitchFamily="34" charset="0"/>
                <a:cs typeface="Arial" panose="020B0604020202020204" pitchFamily="34" charset="0"/>
              </a:rPr>
              <a:t/>
            </a:r>
            <a:br>
              <a:rPr lang="en-US" sz="3600" dirty="0" smtClean="0">
                <a:solidFill>
                  <a:srgbClr val="FF0000"/>
                </a:solidFill>
                <a:latin typeface="Arial" panose="020B0604020202020204" pitchFamily="34" charset="0"/>
                <a:cs typeface="Arial" panose="020B0604020202020204" pitchFamily="34" charset="0"/>
              </a:rPr>
            </a:br>
            <a:r>
              <a:rPr lang="en-US" sz="3600" dirty="0" smtClean="0">
                <a:solidFill>
                  <a:srgbClr val="FF0000"/>
                </a:solidFill>
                <a:latin typeface="Arial" panose="020B0604020202020204" pitchFamily="34" charset="0"/>
                <a:cs typeface="Arial" panose="020B0604020202020204" pitchFamily="34" charset="0"/>
              </a:rPr>
              <a:t/>
            </a:r>
            <a:br>
              <a:rPr lang="en-US" sz="3600" dirty="0" smtClean="0">
                <a:solidFill>
                  <a:srgbClr val="FF0000"/>
                </a:solidFill>
                <a:latin typeface="Arial" panose="020B0604020202020204" pitchFamily="34" charset="0"/>
                <a:cs typeface="Arial" panose="020B0604020202020204" pitchFamily="34" charset="0"/>
              </a:rPr>
            </a:br>
            <a:r>
              <a:rPr lang="en-US" sz="3600" dirty="0" smtClean="0">
                <a:solidFill>
                  <a:srgbClr val="FF0000"/>
                </a:solidFill>
                <a:latin typeface="Arial" panose="020B0604020202020204" pitchFamily="34" charset="0"/>
                <a:cs typeface="Arial" panose="020B0604020202020204" pitchFamily="34" charset="0"/>
              </a:rPr>
              <a:t/>
            </a:r>
            <a:br>
              <a:rPr lang="en-US" sz="3600" dirty="0" smtClean="0">
                <a:solidFill>
                  <a:srgbClr val="FF0000"/>
                </a:solidFill>
                <a:latin typeface="Arial" panose="020B0604020202020204" pitchFamily="34" charset="0"/>
                <a:cs typeface="Arial" panose="020B0604020202020204" pitchFamily="34" charset="0"/>
              </a:rPr>
            </a:br>
            <a:r>
              <a:rPr lang="en-US" sz="1400" dirty="0" smtClean="0">
                <a:solidFill>
                  <a:srgbClr val="FF0000"/>
                </a:solidFill>
                <a:latin typeface="Arial" panose="020B0604020202020204" pitchFamily="34" charset="0"/>
                <a:cs typeface="Arial" panose="020B0604020202020204" pitchFamily="34" charset="0"/>
              </a:rPr>
              <a:t/>
            </a:r>
            <a:br>
              <a:rPr lang="en-US" sz="1400" dirty="0" smtClean="0">
                <a:solidFill>
                  <a:srgbClr val="FF0000"/>
                </a:solidFill>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Key</a:t>
            </a:r>
            <a:r>
              <a:rPr lang="en-US" sz="3600" dirty="0" smtClean="0">
                <a:solidFill>
                  <a:srgbClr val="FF0000"/>
                </a:solidFill>
                <a:latin typeface="Arial" panose="020B0604020202020204" pitchFamily="34" charset="0"/>
                <a:cs typeface="Arial" panose="020B0604020202020204" pitchFamily="34" charset="0"/>
              </a:rPr>
              <a:t/>
            </a:r>
            <a:br>
              <a:rPr lang="en-US" sz="3600" dirty="0" smtClean="0">
                <a:solidFill>
                  <a:srgbClr val="FF0000"/>
                </a:solidFill>
                <a:latin typeface="Arial" panose="020B0604020202020204" pitchFamily="34" charset="0"/>
                <a:cs typeface="Arial" panose="020B0604020202020204" pitchFamily="34" charset="0"/>
              </a:rPr>
            </a:br>
            <a:endParaRPr lang="en-US" sz="4800" dirty="0" smtClean="0">
              <a:latin typeface="Arial" panose="020B0604020202020204" pitchFamily="34" charset="0"/>
              <a:cs typeface="Arial" panose="020B0604020202020204" pitchFamily="34" charset="0"/>
            </a:endParaRPr>
          </a:p>
          <a:p>
            <a:pPr marL="1436688" lvl="1" indent="-742950">
              <a:buClr>
                <a:srgbClr val="C00000"/>
              </a:buClr>
              <a:buFont typeface="+mj-lt"/>
              <a:buAutoNum type="alphaLcPeriod" startAt="2"/>
              <a:tabLst>
                <a:tab pos="2913063" algn="l"/>
                <a:tab pos="4978400" algn="l"/>
                <a:tab pos="6451600" algn="l"/>
              </a:tabLst>
            </a:pPr>
            <a:r>
              <a:rPr lang="en-US" sz="3600" dirty="0" smtClean="0">
                <a:latin typeface="Arial" panose="020B0604020202020204" pitchFamily="34" charset="0"/>
                <a:cs typeface="Arial" panose="020B0604020202020204" pitchFamily="34" charset="0"/>
              </a:rPr>
              <a:t>20	</a:t>
            </a: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4</a:t>
            </a:r>
          </a:p>
        </p:txBody>
      </p:sp>
      <p:graphicFrame>
        <p:nvGraphicFramePr>
          <p:cNvPr id="5" name="Table 4"/>
          <p:cNvGraphicFramePr>
            <a:graphicFrameLocks noGrp="1"/>
          </p:cNvGraphicFramePr>
          <p:nvPr>
            <p:extLst>
              <p:ext uri="{D42A27DB-BD31-4B8C-83A1-F6EECF244321}">
                <p14:modId xmlns:p14="http://schemas.microsoft.com/office/powerpoint/2010/main" val="1429746945"/>
              </p:ext>
            </p:extLst>
          </p:nvPr>
        </p:nvGraphicFramePr>
        <p:xfrm>
          <a:off x="1547664" y="1268760"/>
          <a:ext cx="7128792" cy="3474720"/>
        </p:xfrm>
        <a:graphic>
          <a:graphicData uri="http://schemas.openxmlformats.org/drawingml/2006/table">
            <a:tbl>
              <a:tblPr firstRow="1" bandRow="1">
                <a:tableStyleId>{5C22544A-7EE6-4342-B048-85BDC9FD1C3A}</a:tableStyleId>
              </a:tblPr>
              <a:tblGrid>
                <a:gridCol w="648072"/>
                <a:gridCol w="648072"/>
                <a:gridCol w="648072"/>
                <a:gridCol w="648072"/>
                <a:gridCol w="648072"/>
                <a:gridCol w="648072"/>
                <a:gridCol w="648072"/>
                <a:gridCol w="648072"/>
                <a:gridCol w="648072"/>
                <a:gridCol w="648072"/>
                <a:gridCol w="648072"/>
              </a:tblGrid>
              <a:tr h="370840">
                <a:tc>
                  <a:txBody>
                    <a:bodyPr/>
                    <a:lstStyle/>
                    <a:p>
                      <a:pPr algn="ctr"/>
                      <a:r>
                        <a:rPr lang="en-US" sz="3200" b="0" dirty="0" smtClean="0">
                          <a:solidFill>
                            <a:schemeClr val="tx1"/>
                          </a:solidFill>
                          <a:latin typeface="Arial" panose="020B0604020202020204" pitchFamily="34" charset="0"/>
                          <a:cs typeface="Arial" panose="020B0604020202020204" pitchFamily="34" charset="0"/>
                        </a:rPr>
                        <a:t>3</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0</a:t>
                      </a:r>
                      <a:endParaRPr lang="en-US" sz="3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2</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3</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6</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7</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8</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8</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3200" b="0" dirty="0" smtClean="0">
                          <a:solidFill>
                            <a:schemeClr val="tx1"/>
                          </a:solidFill>
                          <a:latin typeface="Arial" panose="020B0604020202020204" pitchFamily="34" charset="0"/>
                          <a:cs typeface="Arial" panose="020B0604020202020204" pitchFamily="34" charset="0"/>
                        </a:rPr>
                        <a:t>4</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0</a:t>
                      </a:r>
                      <a:endParaRPr lang="en-US" sz="3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2</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5</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9</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3200" b="0" dirty="0" smtClean="0">
                          <a:solidFill>
                            <a:schemeClr val="tx1"/>
                          </a:solidFill>
                          <a:latin typeface="Arial" panose="020B0604020202020204" pitchFamily="34" charset="0"/>
                          <a:cs typeface="Arial" panose="020B0604020202020204" pitchFamily="34" charset="0"/>
                        </a:rPr>
                        <a:t>5</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0</a:t>
                      </a:r>
                      <a:endParaRPr lang="en-US" sz="3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6</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3200" b="0" dirty="0" smtClean="0">
                          <a:solidFill>
                            <a:schemeClr val="tx1"/>
                          </a:solidFill>
                          <a:latin typeface="Arial" panose="020B0604020202020204" pitchFamily="34" charset="0"/>
                          <a:cs typeface="Arial" panose="020B0604020202020204" pitchFamily="34" charset="0"/>
                        </a:rPr>
                        <a:t>6</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4</a:t>
                      </a:r>
                      <a:endParaRPr lang="en-US" sz="3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9</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3200" b="0" dirty="0" smtClean="0">
                          <a:solidFill>
                            <a:schemeClr val="tx1"/>
                          </a:solidFill>
                          <a:latin typeface="Arial" panose="020B0604020202020204" pitchFamily="34" charset="0"/>
                          <a:cs typeface="Arial" panose="020B0604020202020204" pitchFamily="34" charset="0"/>
                        </a:rPr>
                        <a:t>7</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2</a:t>
                      </a:r>
                      <a:endParaRPr lang="en-US" sz="3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9</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3200" b="0" dirty="0" smtClean="0">
                          <a:solidFill>
                            <a:schemeClr val="tx1"/>
                          </a:solidFill>
                          <a:latin typeface="Arial" panose="020B0604020202020204" pitchFamily="34" charset="0"/>
                          <a:cs typeface="Arial" panose="020B0604020202020204" pitchFamily="34" charset="0"/>
                        </a:rPr>
                        <a:t>8</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2</a:t>
                      </a:r>
                      <a:endParaRPr lang="en-US" sz="3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4</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smtClean="0">
                          <a:solidFill>
                            <a:schemeClr val="tx1"/>
                          </a:solidFill>
                          <a:latin typeface="Arial" panose="020B0604020202020204" pitchFamily="34" charset="0"/>
                          <a:cs typeface="Arial" panose="020B0604020202020204" pitchFamily="34" charset="0"/>
                        </a:rPr>
                        <a:t>6</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24349368"/>
              </p:ext>
            </p:extLst>
          </p:nvPr>
        </p:nvGraphicFramePr>
        <p:xfrm>
          <a:off x="1704501" y="5370160"/>
          <a:ext cx="3443563" cy="579120"/>
        </p:xfrm>
        <a:graphic>
          <a:graphicData uri="http://schemas.openxmlformats.org/drawingml/2006/table">
            <a:tbl>
              <a:tblPr firstRow="1" bandRow="1">
                <a:tableStyleId>{5C22544A-7EE6-4342-B048-85BDC9FD1C3A}</a:tableStyleId>
              </a:tblPr>
              <a:tblGrid>
                <a:gridCol w="491235"/>
                <a:gridCol w="2952328"/>
              </a:tblGrid>
              <a:tr h="370840">
                <a:tc>
                  <a:txBody>
                    <a:bodyPr/>
                    <a:lstStyle/>
                    <a:p>
                      <a:pPr algn="ctr"/>
                      <a:r>
                        <a:rPr lang="en-US" sz="3200" b="0" dirty="0" smtClean="0">
                          <a:solidFill>
                            <a:schemeClr val="tx1"/>
                          </a:solidFill>
                          <a:latin typeface="Arial" panose="020B0604020202020204" pitchFamily="34" charset="0"/>
                          <a:cs typeface="Arial" panose="020B0604020202020204" pitchFamily="34" charset="0"/>
                        </a:rPr>
                        <a:t>3</a:t>
                      </a:r>
                      <a:endParaRPr lang="en-US" sz="3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3200" b="0" dirty="0" smtClean="0">
                          <a:solidFill>
                            <a:schemeClr val="tx1"/>
                          </a:solidFill>
                          <a:latin typeface="Arial" panose="020B0604020202020204" pitchFamily="34" charset="0"/>
                          <a:cs typeface="Arial" panose="020B0604020202020204" pitchFamily="34" charset="0"/>
                        </a:rPr>
                        <a:t>0   means 30</a:t>
                      </a:r>
                      <a:endParaRPr lang="en-US" sz="3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694642168"/>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20554"/>
                <a:ext cx="8568952" cy="5368457"/>
              </a:xfrm>
              <a:prstGeom prst="rect">
                <a:avLst/>
              </a:prstGeom>
            </p:spPr>
            <p:txBody>
              <a:bodyPr wrap="square">
                <a:spAutoFit/>
              </a:bodyPr>
              <a:lstStyle/>
              <a:p>
                <a:pPr marL="514350" indent="-514350">
                  <a:buClr>
                    <a:srgbClr val="C00000"/>
                  </a:buClr>
                  <a:buFont typeface="+mj-lt"/>
                  <a:buAutoNum type="arabicPeriod" startAt="4"/>
                  <a:tabLst>
                    <a:tab pos="966788" algn="l"/>
                    <a:tab pos="2398713" algn="l"/>
                    <a:tab pos="4278313" algn="l"/>
                    <a:tab pos="6807200" algn="l"/>
                  </a:tabLst>
                </a:pPr>
                <a:r>
                  <a:rPr lang="en-US" sz="3000" dirty="0" smtClean="0">
                    <a:solidFill>
                      <a:srgbClr val="C00000"/>
                    </a:solidFill>
                    <a:latin typeface="Arial" panose="020B0604020202020204" pitchFamily="34" charset="0"/>
                    <a:cs typeface="Arial" panose="020B0604020202020204" pitchFamily="34" charset="0"/>
                  </a:rPr>
                  <a:t>a. </a:t>
                </a:r>
                <a:r>
                  <a:rPr lang="en-US" sz="3000" dirty="0" smtClean="0">
                    <a:latin typeface="Arial" panose="020B0604020202020204" pitchFamily="34" charset="0"/>
                    <a:cs typeface="Arial" panose="020B0604020202020204" pitchFamily="34" charset="0"/>
                  </a:rPr>
                  <a:t>8kg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4</a:t>
                </a:r>
              </a:p>
              <a:p>
                <a:pPr marL="971550" lvl="1" indent="-454025">
                  <a:buClr>
                    <a:srgbClr val="C00000"/>
                  </a:buClr>
                  <a:buFont typeface="+mj-lt"/>
                  <a:buAutoNum type="alphaLcPeriod" startAt="3"/>
                  <a:tabLst>
                    <a:tab pos="966788" algn="l"/>
                    <a:tab pos="2398713" algn="l"/>
                    <a:tab pos="4278313" algn="l"/>
                    <a:tab pos="6807200" algn="l"/>
                  </a:tabLst>
                </a:pPr>
                <a:r>
                  <a:rPr lang="en-US" sz="3000" dirty="0" smtClean="0">
                    <a:latin typeface="Arial" panose="020B0604020202020204" pitchFamily="34" charset="0"/>
                    <a:cs typeface="Arial" panose="020B0604020202020204" pitchFamily="34" charset="0"/>
                  </a:rPr>
                  <a:t>Yes, greenhouse mean yield id 6.5kg and the mean yield outdoors is 3kg.</a:t>
                </a:r>
              </a:p>
              <a:p>
                <a:pPr marL="574675" indent="-514350">
                  <a:buClr>
                    <a:srgbClr val="C00000"/>
                  </a:buClr>
                  <a:buFont typeface="+mj-lt"/>
                  <a:buAutoNum type="arabicPeriod" startAt="4"/>
                  <a:tabLst>
                    <a:tab pos="966788" algn="l"/>
                    <a:tab pos="2398713" algn="l"/>
                    <a:tab pos="4278313" algn="l"/>
                    <a:tab pos="68072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28.46</a:t>
                </a:r>
                <a:r>
                  <a:rPr lang="en-US" sz="3000" dirty="0">
                    <a:latin typeface="Arial" panose="020B0604020202020204" pitchFamily="34" charset="0"/>
                    <a:cs typeface="Arial" panose="020B0604020202020204" pitchFamily="34" charset="0"/>
                  </a:rPr>
                  <a:t>; the raw marks are unknown, </a:t>
                </a:r>
                <a:endParaRPr lang="en-US" sz="3000" dirty="0" smtClean="0">
                  <a:latin typeface="Arial" panose="020B0604020202020204" pitchFamily="34" charset="0"/>
                  <a:cs typeface="Arial" panose="020B0604020202020204" pitchFamily="34" charset="0"/>
                </a:endParaRPr>
              </a:p>
              <a:p>
                <a:pPr marL="1031875" lvl="1" indent="-461963">
                  <a:buClr>
                    <a:srgbClr val="C00000"/>
                  </a:buClr>
                  <a:buFont typeface="+mj-lt"/>
                  <a:buAutoNum type="alphaLcPeriod" startAt="2"/>
                  <a:tabLst>
                    <a:tab pos="966788" algn="l"/>
                    <a:tab pos="2398713" algn="l"/>
                    <a:tab pos="4278313" algn="l"/>
                    <a:tab pos="6807200" algn="l"/>
                  </a:tabLst>
                </a:pPr>
                <a14:m>
                  <m:oMath xmlns:m="http://schemas.openxmlformats.org/officeDocument/2006/math">
                    <m:f>
                      <m:fPr>
                        <m:ctrlPr>
                          <a:rPr lang="en-US" sz="3000" i="1">
                            <a:latin typeface="Cambria Math" panose="02040503050406030204" pitchFamily="18" charset="0"/>
                            <a:cs typeface="Arial" panose="020B0604020202020204" pitchFamily="34" charset="0"/>
                          </a:rPr>
                        </m:ctrlPr>
                      </m:fPr>
                      <m:num>
                        <m:r>
                          <a:rPr lang="en-US" sz="3000" b="0" i="0" smtClean="0">
                            <a:latin typeface="Cambria Math" panose="02040503050406030204" pitchFamily="18" charset="0"/>
                            <a:cs typeface="Arial" panose="020B0604020202020204" pitchFamily="34" charset="0"/>
                          </a:rPr>
                          <m:t>50+1</m:t>
                        </m:r>
                      </m:num>
                      <m:den>
                        <m:r>
                          <a:rPr lang="en-US" sz="3000" b="0" i="0" smtClean="0">
                            <a:latin typeface="Cambria Math" panose="02040503050406030204" pitchFamily="18" charset="0"/>
                            <a:cs typeface="Arial" panose="020B0604020202020204" pitchFamily="34" charset="0"/>
                          </a:rPr>
                          <m:t>2</m:t>
                        </m:r>
                      </m:den>
                    </m:f>
                  </m:oMath>
                </a14:m>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 25.5 so the median is halfway between the 25th and 26th items. The first two groups contain 16 and the next one has 22 so the median is in the third group, 26-30. </a:t>
                </a:r>
                <a:endParaRPr lang="en-US" sz="3000" dirty="0" smtClean="0">
                  <a:latin typeface="Arial" panose="020B0604020202020204" pitchFamily="34" charset="0"/>
                  <a:cs typeface="Arial" panose="020B0604020202020204" pitchFamily="34" charset="0"/>
                </a:endParaRPr>
              </a:p>
              <a:p>
                <a:pPr marL="1031875" lvl="1" indent="-461963">
                  <a:buClr>
                    <a:srgbClr val="C00000"/>
                  </a:buClr>
                  <a:buFont typeface="+mj-lt"/>
                  <a:buAutoNum type="alphaLcPeriod" startAt="2"/>
                  <a:tabLst>
                    <a:tab pos="966788" algn="l"/>
                    <a:tab pos="2398713" algn="l"/>
                    <a:tab pos="4278313" algn="l"/>
                    <a:tab pos="6807200" algn="l"/>
                  </a:tabLst>
                </a:pPr>
                <a:r>
                  <a:rPr lang="en-US" sz="3000" dirty="0" smtClean="0">
                    <a:latin typeface="Arial" panose="020B0604020202020204" pitchFamily="34" charset="0"/>
                    <a:cs typeface="Arial" panose="020B0604020202020204" pitchFamily="34" charset="0"/>
                  </a:rPr>
                  <a:t>20</a:t>
                </a:r>
                <a:endParaRPr lang="en-US" sz="3000" dirty="0">
                  <a:latin typeface="Arial" panose="020B0604020202020204" pitchFamily="34" charset="0"/>
                  <a:cs typeface="Arial" panose="020B0604020202020204" pitchFamily="34" charset="0"/>
                </a:endParaRPr>
              </a:p>
              <a:p>
                <a:pPr marL="1031875" lvl="1" indent="-461963">
                  <a:buClr>
                    <a:srgbClr val="C00000"/>
                  </a:buClr>
                  <a:buFont typeface="+mj-lt"/>
                  <a:buAutoNum type="alphaLcPeriod" startAt="2"/>
                  <a:tabLst>
                    <a:tab pos="966788" algn="l"/>
                    <a:tab pos="2398713" algn="l"/>
                    <a:tab pos="4278313" algn="l"/>
                    <a:tab pos="6807200" algn="l"/>
                  </a:tabLst>
                </a:pPr>
                <a:r>
                  <a:rPr lang="en-US" sz="3000" dirty="0" err="1" smtClean="0">
                    <a:solidFill>
                      <a:srgbClr val="C00000"/>
                    </a:solidFill>
                    <a:latin typeface="Arial" panose="020B0604020202020204" pitchFamily="34" charset="0"/>
                    <a:cs typeface="Arial" panose="020B0604020202020204" pitchFamily="34" charset="0"/>
                  </a:rPr>
                  <a:t>i</a:t>
                </a:r>
                <a:r>
                  <a:rPr lang="en-US" sz="3000" dirty="0" smtClean="0">
                    <a:solidFill>
                      <a:srgbClr val="C00000"/>
                    </a:solidFill>
                    <a:latin typeface="Arial" panose="020B0604020202020204" pitchFamily="34" charset="0"/>
                    <a:cs typeface="Arial" panose="020B0604020202020204" pitchFamily="34" charset="0"/>
                  </a:rPr>
                  <a: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Decrease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ii.</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Increase</a:t>
                </a:r>
              </a:p>
            </p:txBody>
          </p:sp>
        </mc:Choice>
        <mc:Fallback xmlns="">
          <p:sp>
            <p:nvSpPr>
              <p:cNvPr id="3" name="Rectangle 2"/>
              <p:cNvSpPr>
                <a:spLocks noRot="1" noChangeAspect="1" noMove="1" noResize="1" noEditPoints="1" noAdjustHandles="1" noChangeArrowheads="1" noChangeShapeType="1" noTextEdit="1"/>
              </p:cNvSpPr>
              <p:nvPr/>
            </p:nvSpPr>
            <p:spPr>
              <a:xfrm>
                <a:off x="251520" y="1220554"/>
                <a:ext cx="8568952" cy="5368457"/>
              </a:xfrm>
              <a:prstGeom prst="rect">
                <a:avLst/>
              </a:prstGeom>
              <a:blipFill rotWithShape="0">
                <a:blip r:embed="rId4"/>
                <a:stretch>
                  <a:fillRect l="-1422" t="-1476" b="-2497"/>
                </a:stretch>
              </a:blipFill>
            </p:spPr>
            <p:txBody>
              <a:bodyPr/>
              <a:lstStyle/>
              <a:p>
                <a:r>
                  <a:rPr lang="en-US">
                    <a:noFill/>
                  </a:rPr>
                  <a:t> </a:t>
                </a:r>
              </a:p>
            </p:txBody>
          </p:sp>
        </mc:Fallback>
      </mc:AlternateContent>
    </p:spTree>
    <p:extLst>
      <p:ext uri="{BB962C8B-B14F-4D97-AF65-F5344CB8AC3E}">
        <p14:creationId xmlns:p14="http://schemas.microsoft.com/office/powerpoint/2010/main" val="3375189340"/>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p:sp>
        <p:nvSpPr>
          <p:cNvPr id="3" name="Rectangle 2"/>
          <p:cNvSpPr/>
          <p:nvPr/>
        </p:nvSpPr>
        <p:spPr>
          <a:xfrm>
            <a:off x="239533" y="1196752"/>
            <a:ext cx="8568952" cy="5447645"/>
          </a:xfrm>
          <a:prstGeom prst="rect">
            <a:avLst/>
          </a:prstGeom>
        </p:spPr>
        <p:txBody>
          <a:bodyPr wrap="square">
            <a:spAutoFit/>
          </a:bodyPr>
          <a:lstStyle/>
          <a:p>
            <a:pPr marL="514350" indent="-514350">
              <a:buClr>
                <a:srgbClr val="C00000"/>
              </a:buClr>
              <a:buFont typeface="+mj-lt"/>
              <a:buAutoNum type="arabicPeriod" startAt="6"/>
              <a:tabLst>
                <a:tab pos="966788" algn="l"/>
                <a:tab pos="1949450" algn="l"/>
                <a:tab pos="4278313" algn="l"/>
                <a:tab pos="6807200" algn="l"/>
              </a:tabLst>
            </a:pPr>
            <a:r>
              <a:rPr lang="en-US" sz="2400" dirty="0" smtClean="0">
                <a:solidFill>
                  <a:srgbClr val="C00000"/>
                </a:solidFill>
                <a:latin typeface="Arial" panose="020B0604020202020204" pitchFamily="34" charset="0"/>
                <a:cs typeface="Arial" panose="020B0604020202020204" pitchFamily="34" charset="0"/>
              </a:rPr>
              <a:t>a. </a:t>
            </a:r>
            <a:r>
              <a:rPr lang="en-US" sz="2400" dirty="0" smtClean="0">
                <a:latin typeface="Arial" panose="020B0604020202020204" pitchFamily="34" charset="0"/>
                <a:cs typeface="Arial" panose="020B0604020202020204" pitchFamily="34" charset="0"/>
              </a:rPr>
              <a:t>36 	</a:t>
            </a:r>
            <a:r>
              <a:rPr lang="en-US" sz="2400" dirty="0" smtClean="0">
                <a:solidFill>
                  <a:srgbClr val="C00000"/>
                </a:solidFill>
                <a:latin typeface="Arial" panose="020B0604020202020204" pitchFamily="34" charset="0"/>
                <a:cs typeface="Arial" panose="020B0604020202020204" pitchFamily="34" charset="0"/>
              </a:rPr>
              <a:t>b. </a:t>
            </a:r>
            <a:r>
              <a:rPr lang="en-US" sz="2400" dirty="0" smtClean="0">
                <a:latin typeface="Arial" panose="020B0604020202020204" pitchFamily="34" charset="0"/>
                <a:cs typeface="Arial" panose="020B0604020202020204" pitchFamily="34" charset="0"/>
              </a:rPr>
              <a:t>There </a:t>
            </a:r>
            <a:r>
              <a:rPr lang="en-US" sz="2400" dirty="0">
                <a:latin typeface="Arial" panose="020B0604020202020204" pitchFamily="34" charset="0"/>
                <a:cs typeface="Arial" panose="020B0604020202020204" pitchFamily="34" charset="0"/>
              </a:rPr>
              <a:t>might be more students in Year 11. </a:t>
            </a: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6"/>
              <a:tabLst>
                <a:tab pos="966788" algn="l"/>
                <a:tab pos="2398713" algn="l"/>
                <a:tab pos="4278313" algn="l"/>
                <a:tab pos="68072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40</a:t>
            </a:r>
          </a:p>
          <a:p>
            <a:pPr marL="971550" lvl="1" indent="-454025">
              <a:buClr>
                <a:srgbClr val="C00000"/>
              </a:buClr>
              <a:buFont typeface="+mj-lt"/>
              <a:buAutoNum type="alphaLcPeriod" startAt="2"/>
              <a:tabLst>
                <a:tab pos="966788" algn="l"/>
                <a:tab pos="2398713" algn="l"/>
                <a:tab pos="4278313" algn="l"/>
                <a:tab pos="6807200" algn="l"/>
              </a:tabLst>
            </a:pP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500" dirty="0" smtClean="0">
                <a:latin typeface="Arial" panose="020B0604020202020204" pitchFamily="34" charset="0"/>
                <a:cs typeface="Arial" panose="020B0604020202020204" pitchFamily="34" charset="0"/>
              </a:rPr>
              <a:t/>
            </a:r>
            <a:br>
              <a:rPr lang="en-US" sz="500" dirty="0" smtClean="0">
                <a:latin typeface="Arial" panose="020B0604020202020204" pitchFamily="34" charset="0"/>
                <a:cs typeface="Arial" panose="020B0604020202020204" pitchFamily="34" charset="0"/>
              </a:rPr>
            </a:br>
            <a:endParaRPr lang="en-US" sz="500" dirty="0" smtClean="0">
              <a:latin typeface="Arial" panose="020B0604020202020204" pitchFamily="34" charset="0"/>
              <a:cs typeface="Arial" panose="020B0604020202020204" pitchFamily="34" charset="0"/>
            </a:endParaRPr>
          </a:p>
          <a:p>
            <a:pPr marL="971550" lvl="1" indent="-454025">
              <a:buClr>
                <a:srgbClr val="C00000"/>
              </a:buClr>
              <a:buFont typeface="+mj-lt"/>
              <a:buAutoNum type="alphaLcPeriod" startAt="2"/>
              <a:tabLst>
                <a:tab pos="966788" algn="l"/>
                <a:tab pos="2398713" algn="l"/>
                <a:tab pos="4278313" algn="l"/>
                <a:tab pos="6807200" algn="l"/>
              </a:tabLst>
            </a:pPr>
            <a:endParaRPr lang="en-US" sz="500" dirty="0">
              <a:latin typeface="Arial" panose="020B0604020202020204" pitchFamily="34" charset="0"/>
              <a:cs typeface="Arial" panose="020B0604020202020204" pitchFamily="34" charset="0"/>
            </a:endParaRPr>
          </a:p>
          <a:p>
            <a:pPr marL="971550" lvl="1" indent="-454025">
              <a:buClr>
                <a:srgbClr val="C00000"/>
              </a:buClr>
              <a:buFont typeface="+mj-lt"/>
              <a:buAutoNum type="alphaLcPeriod" startAt="2"/>
              <a:tabLst>
                <a:tab pos="966788" algn="l"/>
                <a:tab pos="2398713" algn="l"/>
                <a:tab pos="4278313" algn="l"/>
                <a:tab pos="6807200" algn="l"/>
              </a:tabLst>
            </a:pPr>
            <a:endParaRPr lang="en-US" sz="500" dirty="0" smtClean="0">
              <a:latin typeface="Arial" panose="020B0604020202020204" pitchFamily="34" charset="0"/>
              <a:cs typeface="Arial" panose="020B0604020202020204" pitchFamily="34" charset="0"/>
            </a:endParaRPr>
          </a:p>
          <a:p>
            <a:pPr marL="971550" lvl="1" indent="-454025">
              <a:buClr>
                <a:srgbClr val="C00000"/>
              </a:buClr>
              <a:buFont typeface="+mj-lt"/>
              <a:buAutoNum type="alphaLcPeriod" startAt="2"/>
              <a:tabLst>
                <a:tab pos="966788" algn="l"/>
                <a:tab pos="2398713" algn="l"/>
                <a:tab pos="4278313" algn="l"/>
                <a:tab pos="6807200" algn="l"/>
              </a:tabLst>
            </a:pPr>
            <a:endParaRPr lang="en-US" sz="500" dirty="0">
              <a:latin typeface="Arial" panose="020B0604020202020204" pitchFamily="34" charset="0"/>
              <a:cs typeface="Arial" panose="020B0604020202020204" pitchFamily="34" charset="0"/>
            </a:endParaRPr>
          </a:p>
          <a:p>
            <a:pPr marL="971550" lvl="1" indent="-454025">
              <a:buClr>
                <a:srgbClr val="C00000"/>
              </a:buClr>
              <a:buFont typeface="+mj-lt"/>
              <a:buAutoNum type="alphaLcPeriod" startAt="2"/>
              <a:tabLst>
                <a:tab pos="966788" algn="l"/>
                <a:tab pos="2398713" algn="l"/>
                <a:tab pos="4278313" algn="l"/>
                <a:tab pos="6807200" algn="l"/>
              </a:tabLst>
            </a:pPr>
            <a:endParaRPr lang="en-US" sz="1100" dirty="0" smtClean="0">
              <a:latin typeface="Arial" panose="020B0604020202020204" pitchFamily="34" charset="0"/>
              <a:cs typeface="Arial" panose="020B0604020202020204" pitchFamily="34" charset="0"/>
            </a:endParaRPr>
          </a:p>
          <a:p>
            <a:pPr marL="971550" lvl="1" indent="-454025">
              <a:buClr>
                <a:srgbClr val="C00000"/>
              </a:buClr>
              <a:buFont typeface="+mj-lt"/>
              <a:buAutoNum type="alphaLcPeriod" startAt="2"/>
              <a:tabLst>
                <a:tab pos="966788" algn="l"/>
                <a:tab pos="2398713" algn="l"/>
                <a:tab pos="4278313" algn="l"/>
                <a:tab pos="6807200" algn="l"/>
              </a:tabLst>
            </a:pPr>
            <a:r>
              <a:rPr lang="en-US" sz="2400" dirty="0" smtClean="0">
                <a:latin typeface="Arial" panose="020B0604020202020204" pitchFamily="34" charset="0"/>
                <a:cs typeface="Arial" panose="020B0604020202020204" pitchFamily="34" charset="0"/>
              </a:rPr>
              <a:t>Women's ages are uniformly spread out whereas men’s ages are concentrated in the 30-59 age range.</a:t>
            </a:r>
            <a:endParaRPr lang="en-US"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15570879"/>
              </p:ext>
            </p:extLst>
          </p:nvPr>
        </p:nvGraphicFramePr>
        <p:xfrm>
          <a:off x="3874072" y="1664816"/>
          <a:ext cx="4874392" cy="3962400"/>
        </p:xfrm>
        <a:graphic>
          <a:graphicData uri="http://schemas.openxmlformats.org/drawingml/2006/table">
            <a:tbl>
              <a:tblPr firstRow="1" bandRow="1">
                <a:tableStyleId>{5C22544A-7EE6-4342-B048-85BDC9FD1C3A}</a:tableStyleId>
              </a:tblPr>
              <a:tblGrid>
                <a:gridCol w="609299"/>
                <a:gridCol w="609299"/>
                <a:gridCol w="609299"/>
                <a:gridCol w="609299"/>
                <a:gridCol w="609299"/>
                <a:gridCol w="609299"/>
                <a:gridCol w="609299"/>
                <a:gridCol w="609299"/>
              </a:tblGrid>
              <a:tr h="370840">
                <a:tc gridSpan="2">
                  <a:txBody>
                    <a:bodyPr/>
                    <a:lstStyle/>
                    <a:p>
                      <a:pPr algn="ctr"/>
                      <a:r>
                        <a:rPr lang="en-US" sz="2000" b="1" dirty="0" smtClean="0">
                          <a:solidFill>
                            <a:schemeClr val="tx1"/>
                          </a:solidFill>
                          <a:latin typeface="Arial" panose="020B0604020202020204" pitchFamily="34" charset="0"/>
                          <a:cs typeface="Arial" panose="020B0604020202020204" pitchFamily="34" charset="0"/>
                        </a:rPr>
                        <a:t>Women</a:t>
                      </a:r>
                      <a:endParaRPr lang="en-US" sz="2000" b="1"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2000" b="1" dirty="0" smtClean="0">
                          <a:solidFill>
                            <a:schemeClr val="tx1"/>
                          </a:solidFill>
                          <a:latin typeface="Arial" panose="020B0604020202020204" pitchFamily="34" charset="0"/>
                          <a:cs typeface="Arial" panose="020B0604020202020204" pitchFamily="34" charset="0"/>
                        </a:rPr>
                        <a:t>Men</a:t>
                      </a:r>
                      <a:endParaRPr lang="en-US" sz="20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9</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0</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8</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6</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1</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2</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8</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0" dirty="0" smtClean="0">
                          <a:solidFill>
                            <a:schemeClr val="tx1"/>
                          </a:solidFill>
                          <a:latin typeface="Arial" panose="020B0604020202020204" pitchFamily="34" charset="0"/>
                          <a:cs typeface="Arial" panose="020B0604020202020204" pitchFamily="34" charset="0"/>
                        </a:rPr>
                        <a:t>3</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1</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2</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1</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6</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7</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1</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3</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1</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4</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7</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9</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0" dirty="0" smtClean="0">
                          <a:solidFill>
                            <a:schemeClr val="tx1"/>
                          </a:solidFill>
                          <a:latin typeface="Arial" panose="020B0604020202020204" pitchFamily="34" charset="0"/>
                          <a:cs typeface="Arial" panose="020B0604020202020204" pitchFamily="34" charset="0"/>
                        </a:rPr>
                        <a:t>8</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5</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4</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0</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0</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0</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2</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5</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0" dirty="0" smtClean="0">
                          <a:solidFill>
                            <a:schemeClr val="tx1"/>
                          </a:solidFill>
                          <a:latin typeface="Arial" panose="020B0604020202020204" pitchFamily="34" charset="0"/>
                          <a:cs typeface="Arial" panose="020B0604020202020204" pitchFamily="34" charset="0"/>
                        </a:rPr>
                        <a:t>8</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3</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5</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0</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7</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7</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8</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0" dirty="0" smtClean="0">
                          <a:solidFill>
                            <a:schemeClr val="tx1"/>
                          </a:solidFill>
                          <a:latin typeface="Arial" panose="020B0604020202020204" pitchFamily="34" charset="0"/>
                          <a:cs typeface="Arial" panose="020B0604020202020204" pitchFamily="34" charset="0"/>
                        </a:rPr>
                        <a:t>4</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2</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6</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2</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3</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4</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7</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7</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0</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0" dirty="0" smtClean="0">
                          <a:solidFill>
                            <a:schemeClr val="tx1"/>
                          </a:solidFill>
                          <a:latin typeface="Arial" panose="020B0604020202020204" pitchFamily="34" charset="0"/>
                          <a:cs typeface="Arial" panose="020B0604020202020204" pitchFamily="34" charset="0"/>
                        </a:rPr>
                        <a:t>2</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1</a:t>
                      </a: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8</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smtClean="0">
                          <a:solidFill>
                            <a:schemeClr val="tx1"/>
                          </a:solidFill>
                          <a:latin typeface="Arial" panose="020B0604020202020204" pitchFamily="34" charset="0"/>
                          <a:cs typeface="Arial" panose="020B0604020202020204" pitchFamily="34" charset="0"/>
                        </a:rPr>
                        <a:t>3</a:t>
                      </a:r>
                      <a:endParaRPr 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18437343"/>
              </p:ext>
            </p:extLst>
          </p:nvPr>
        </p:nvGraphicFramePr>
        <p:xfrm>
          <a:off x="107504" y="3061816"/>
          <a:ext cx="3806979" cy="439192"/>
        </p:xfrm>
        <a:graphic>
          <a:graphicData uri="http://schemas.openxmlformats.org/drawingml/2006/table">
            <a:tbl>
              <a:tblPr firstRow="1" bandRow="1">
                <a:tableStyleId>{5C22544A-7EE6-4342-B048-85BDC9FD1C3A}</a:tableStyleId>
              </a:tblPr>
              <a:tblGrid>
                <a:gridCol w="543078"/>
                <a:gridCol w="3263901"/>
              </a:tblGrid>
              <a:tr h="439192">
                <a:tc>
                  <a:txBody>
                    <a:bodyPr/>
                    <a:lstStyle/>
                    <a:p>
                      <a:pPr algn="ctr"/>
                      <a:r>
                        <a:rPr lang="en-US" sz="2200" b="0" dirty="0" smtClean="0">
                          <a:solidFill>
                            <a:schemeClr val="tx1"/>
                          </a:solidFill>
                          <a:latin typeface="Arial" panose="020B0604020202020204" pitchFamily="34" charset="0"/>
                          <a:cs typeface="Arial" panose="020B0604020202020204" pitchFamily="34" charset="0"/>
                        </a:rPr>
                        <a:t>6</a:t>
                      </a:r>
                      <a:endParaRPr lang="en-US" sz="2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200" b="0" dirty="0" smtClean="0">
                          <a:solidFill>
                            <a:schemeClr val="tx1"/>
                          </a:solidFill>
                          <a:latin typeface="Arial" panose="020B0604020202020204" pitchFamily="34" charset="0"/>
                          <a:cs typeface="Arial" panose="020B0604020202020204" pitchFamily="34" charset="0"/>
                        </a:rPr>
                        <a:t>1   Represents 16 years</a:t>
                      </a:r>
                      <a:endParaRPr lang="en-US" sz="2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81459963"/>
              </p:ext>
            </p:extLst>
          </p:nvPr>
        </p:nvGraphicFramePr>
        <p:xfrm>
          <a:off x="179512" y="4298424"/>
          <a:ext cx="3694560" cy="426720"/>
        </p:xfrm>
        <a:graphic>
          <a:graphicData uri="http://schemas.openxmlformats.org/drawingml/2006/table">
            <a:tbl>
              <a:tblPr firstRow="1" bandRow="1">
                <a:tableStyleId>{5C22544A-7EE6-4342-B048-85BDC9FD1C3A}</a:tableStyleId>
              </a:tblPr>
              <a:tblGrid>
                <a:gridCol w="433577"/>
                <a:gridCol w="3260983"/>
              </a:tblGrid>
              <a:tr h="372720">
                <a:tc>
                  <a:txBody>
                    <a:bodyPr/>
                    <a:lstStyle/>
                    <a:p>
                      <a:pPr algn="ctr"/>
                      <a:r>
                        <a:rPr lang="en-US" sz="2200" b="0" dirty="0" smtClean="0">
                          <a:solidFill>
                            <a:schemeClr val="tx1"/>
                          </a:solidFill>
                          <a:latin typeface="Arial" panose="020B0604020202020204" pitchFamily="34" charset="0"/>
                          <a:cs typeface="Arial" panose="020B0604020202020204" pitchFamily="34" charset="0"/>
                        </a:rPr>
                        <a:t>1</a:t>
                      </a:r>
                      <a:endParaRPr lang="en-US" sz="2200" b="0" dirty="0">
                        <a:solidFill>
                          <a:schemeClr val="tx1"/>
                        </a:solidFill>
                        <a:latin typeface="Arial" panose="020B0604020202020204" pitchFamily="34" charset="0"/>
                        <a:cs typeface="Arial" panose="020B0604020202020204" pitchFamily="34" charset="0"/>
                      </a:endParaRPr>
                    </a:p>
                  </a:txBody>
                  <a:tcPr>
                    <a:lnL w="12700" cmpd="sng">
                      <a:noFill/>
                    </a:lnL>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2200" b="0" dirty="0" smtClean="0">
                          <a:solidFill>
                            <a:schemeClr val="tx1"/>
                          </a:solidFill>
                          <a:latin typeface="Arial" panose="020B0604020202020204" pitchFamily="34" charset="0"/>
                          <a:cs typeface="Arial" panose="020B0604020202020204" pitchFamily="34" charset="0"/>
                        </a:rPr>
                        <a:t>2   Represents 12 years</a:t>
                      </a:r>
                      <a:endParaRPr lang="en-US" sz="2200" b="0" dirty="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 name="Rectangle 1"/>
          <p:cNvSpPr/>
          <p:nvPr/>
        </p:nvSpPr>
        <p:spPr>
          <a:xfrm>
            <a:off x="317260" y="2525069"/>
            <a:ext cx="2195666" cy="461665"/>
          </a:xfrm>
          <a:prstGeom prst="rect">
            <a:avLst/>
          </a:prstGeom>
        </p:spPr>
        <p:txBody>
          <a:bodyPr wrap="none">
            <a:spAutoFit/>
          </a:bodyPr>
          <a:lstStyle/>
          <a:p>
            <a:r>
              <a:rPr lang="en-US" sz="2400" dirty="0"/>
              <a:t>Key     Women</a:t>
            </a:r>
          </a:p>
        </p:txBody>
      </p:sp>
      <p:sp>
        <p:nvSpPr>
          <p:cNvPr id="9" name="Rectangle 8"/>
          <p:cNvSpPr/>
          <p:nvPr/>
        </p:nvSpPr>
        <p:spPr>
          <a:xfrm>
            <a:off x="239533" y="3699993"/>
            <a:ext cx="1739579" cy="461665"/>
          </a:xfrm>
          <a:prstGeom prst="rect">
            <a:avLst/>
          </a:prstGeom>
        </p:spPr>
        <p:txBody>
          <a:bodyPr wrap="none">
            <a:spAutoFit/>
          </a:bodyPr>
          <a:lstStyle/>
          <a:p>
            <a:r>
              <a:rPr lang="en-US" sz="2400" dirty="0"/>
              <a:t>Key     </a:t>
            </a:r>
            <a:r>
              <a:rPr lang="en-US" sz="2400" dirty="0" smtClean="0"/>
              <a:t>Men</a:t>
            </a:r>
            <a:endParaRPr lang="en-US" sz="2400" dirty="0"/>
          </a:p>
        </p:txBody>
      </p:sp>
    </p:spTree>
    <p:extLst>
      <p:ext uri="{BB962C8B-B14F-4D97-AF65-F5344CB8AC3E}">
        <p14:creationId xmlns:p14="http://schemas.microsoft.com/office/powerpoint/2010/main" val="2073837236"/>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p:sp>
        <p:nvSpPr>
          <p:cNvPr id="3" name="Rectangle 2"/>
          <p:cNvSpPr/>
          <p:nvPr/>
        </p:nvSpPr>
        <p:spPr>
          <a:xfrm>
            <a:off x="251520" y="1220554"/>
            <a:ext cx="8568952" cy="5355312"/>
          </a:xfrm>
          <a:prstGeom prst="rect">
            <a:avLst/>
          </a:prstGeom>
        </p:spPr>
        <p:txBody>
          <a:bodyPr wrap="square">
            <a:spAutoFit/>
          </a:bodyPr>
          <a:lstStyle/>
          <a:p>
            <a:pPr marL="514350" indent="-514350">
              <a:buClr>
                <a:srgbClr val="C00000"/>
              </a:buClr>
              <a:buFont typeface="+mj-lt"/>
              <a:buAutoNum type="arabicPeriod" startAt="8"/>
              <a:tabLst>
                <a:tab pos="1138238" algn="l"/>
                <a:tab pos="1949450" algn="l"/>
                <a:tab pos="4278313" algn="l"/>
                <a:tab pos="6807200" algn="l"/>
              </a:tabLst>
            </a:pPr>
            <a:r>
              <a:rPr lang="en-US" sz="3800" dirty="0" smtClean="0">
                <a:solidFill>
                  <a:srgbClr val="C00000"/>
                </a:solidFill>
                <a:latin typeface="Arial" panose="020B0604020202020204" pitchFamily="34" charset="0"/>
                <a:cs typeface="Arial" panose="020B0604020202020204" pitchFamily="34" charset="0"/>
              </a:rPr>
              <a:t>a. 	</a:t>
            </a:r>
            <a:r>
              <a:rPr lang="en-US" sz="3800" dirty="0" smtClean="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15</a:t>
            </a:r>
            <a:r>
              <a:rPr lang="en-US" sz="3800" dirty="0" smtClean="0">
                <a:latin typeface="Arial" panose="020B0604020202020204" pitchFamily="34" charset="0"/>
                <a:cs typeface="Arial" panose="020B0604020202020204" pitchFamily="34" charset="0"/>
              </a:rPr>
              <a:t>, 22</a:t>
            </a:r>
            <a:r>
              <a:rPr lang="en-US" sz="3800" dirty="0">
                <a:latin typeface="Arial" panose="020B0604020202020204" pitchFamily="34" charset="0"/>
                <a:cs typeface="Arial" panose="020B0604020202020204" pitchFamily="34" charset="0"/>
              </a:rPr>
              <a:t>) and (55,15) correctly </a:t>
            </a:r>
            <a:r>
              <a:rPr lang="en-US" sz="3800" dirty="0" smtClean="0">
                <a:latin typeface="Arial" panose="020B0604020202020204" pitchFamily="34" charset="0"/>
                <a:cs typeface="Arial" panose="020B0604020202020204" pitchFamily="34" charset="0"/>
              </a:rPr>
              <a:t>	plotted </a:t>
            </a:r>
          </a:p>
          <a:p>
            <a:pPr marL="1138238" lvl="1" indent="-620713">
              <a:buClr>
                <a:srgbClr val="C00000"/>
              </a:buClr>
              <a:buFont typeface="+mj-lt"/>
              <a:buAutoNum type="alphaLcPeriod" startAt="2"/>
              <a:tabLst>
                <a:tab pos="1949450" algn="l"/>
                <a:tab pos="4278313" algn="l"/>
                <a:tab pos="6807200" algn="l"/>
              </a:tabLst>
            </a:pPr>
            <a:r>
              <a:rPr lang="en-US" sz="3800" dirty="0" smtClean="0">
                <a:latin typeface="Arial" panose="020B0604020202020204" pitchFamily="34" charset="0"/>
                <a:cs typeface="Arial" panose="020B0604020202020204" pitchFamily="34" charset="0"/>
              </a:rPr>
              <a:t>Negative </a:t>
            </a:r>
            <a:r>
              <a:rPr lang="en-US" sz="3800" dirty="0">
                <a:latin typeface="Arial" panose="020B0604020202020204" pitchFamily="34" charset="0"/>
                <a:cs typeface="Arial" panose="020B0604020202020204" pitchFamily="34" charset="0"/>
              </a:rPr>
              <a:t>correlation; as temperature increases, time </a:t>
            </a:r>
            <a:r>
              <a:rPr lang="en-US" sz="3800" dirty="0" smtClean="0">
                <a:latin typeface="Arial" panose="020B0604020202020204" pitchFamily="34" charset="0"/>
                <a:cs typeface="Arial" panose="020B0604020202020204" pitchFamily="34" charset="0"/>
              </a:rPr>
              <a:t>decreases.</a:t>
            </a:r>
          </a:p>
          <a:p>
            <a:pPr marL="1138238" lvl="1" indent="-620713">
              <a:buClr>
                <a:srgbClr val="C00000"/>
              </a:buClr>
              <a:buFont typeface="+mj-lt"/>
              <a:buAutoNum type="alphaLcPeriod" startAt="2"/>
              <a:tabLst>
                <a:tab pos="1949450" algn="l"/>
                <a:tab pos="4278313" algn="l"/>
                <a:tab pos="6807200" algn="l"/>
              </a:tabLst>
            </a:pPr>
            <a:r>
              <a:rPr lang="en-US" sz="3800" dirty="0" smtClean="0">
                <a:latin typeface="Arial" panose="020B0604020202020204" pitchFamily="34" charset="0"/>
                <a:cs typeface="Arial" panose="020B0604020202020204" pitchFamily="34" charset="0"/>
              </a:rPr>
              <a:t>Answer </a:t>
            </a:r>
            <a:r>
              <a:rPr lang="en-US" sz="3800" dirty="0">
                <a:latin typeface="Arial" panose="020B0604020202020204" pitchFamily="34" charset="0"/>
                <a:cs typeface="Arial" panose="020B0604020202020204" pitchFamily="34" charset="0"/>
              </a:rPr>
              <a:t>in 18-20 </a:t>
            </a:r>
            <a:r>
              <a:rPr lang="en-US" sz="3800" dirty="0" smtClean="0">
                <a:latin typeface="Arial" panose="020B0604020202020204" pitchFamily="34" charset="0"/>
                <a:cs typeface="Arial" panose="020B0604020202020204" pitchFamily="34" charset="0"/>
              </a:rPr>
              <a:t>range</a:t>
            </a:r>
          </a:p>
          <a:p>
            <a:pPr marL="1138238" lvl="1" indent="-620713">
              <a:buClr>
                <a:srgbClr val="C00000"/>
              </a:buClr>
              <a:buFont typeface="+mj-lt"/>
              <a:buAutoNum type="alphaLcPeriod" startAt="2"/>
              <a:tabLst>
                <a:tab pos="1949450" algn="l"/>
                <a:tab pos="4278313" algn="l"/>
                <a:tab pos="6807200" algn="l"/>
              </a:tabLst>
            </a:pPr>
            <a:r>
              <a:rPr lang="en-US" sz="3800" dirty="0" smtClean="0">
                <a:latin typeface="Arial" panose="020B0604020202020204" pitchFamily="34" charset="0"/>
                <a:cs typeface="Arial" panose="020B0604020202020204" pitchFamily="34" charset="0"/>
              </a:rPr>
              <a:t>Either </a:t>
            </a:r>
            <a:r>
              <a:rPr lang="en-US" sz="3800" dirty="0">
                <a:latin typeface="Arial" panose="020B0604020202020204" pitchFamily="34" charset="0"/>
                <a:cs typeface="Arial" panose="020B0604020202020204" pitchFamily="34" charset="0"/>
              </a:rPr>
              <a:t>‘Outside range of data points' or 'Line of best fit gives negative time', </a:t>
            </a:r>
            <a:endParaRPr lang="en-US" sz="3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925570"/>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p:sp>
        <p:nvSpPr>
          <p:cNvPr id="3" name="Rectangle 2"/>
          <p:cNvSpPr/>
          <p:nvPr/>
        </p:nvSpPr>
        <p:spPr>
          <a:xfrm>
            <a:off x="251520" y="1220554"/>
            <a:ext cx="8568952" cy="5478423"/>
          </a:xfrm>
          <a:prstGeom prst="rect">
            <a:avLst/>
          </a:prstGeom>
        </p:spPr>
        <p:txBody>
          <a:bodyPr wrap="square">
            <a:spAutoFit/>
          </a:bodyPr>
          <a:lstStyle/>
          <a:p>
            <a:pPr marL="517525" indent="-517525">
              <a:buClr>
                <a:srgbClr val="C00000"/>
              </a:buClr>
              <a:buFont typeface="+mj-lt"/>
              <a:buAutoNum type="arabicPeriod" startAt="9"/>
              <a:tabLst>
                <a:tab pos="1949450" algn="l"/>
                <a:tab pos="4278313" algn="l"/>
                <a:tab pos="68072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Negative </a:t>
            </a: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correlation</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3000" dirty="0" smtClean="0">
              <a:latin typeface="Arial" panose="020B0604020202020204" pitchFamily="34" charset="0"/>
              <a:cs typeface="Arial" panose="020B0604020202020204" pitchFamily="34" charset="0"/>
            </a:endParaRPr>
          </a:p>
          <a:p>
            <a:pPr marL="974725" lvl="1" indent="-517525">
              <a:buClr>
                <a:srgbClr val="C00000"/>
              </a:buClr>
              <a:buFont typeface="+mj-lt"/>
              <a:buAutoNum type="alphaLcPeriod" startAt="2"/>
              <a:tabLst>
                <a:tab pos="2570163" algn="l"/>
                <a:tab pos="4278313" algn="l"/>
                <a:tab pos="6807200" algn="l"/>
              </a:tabLst>
            </a:pPr>
            <a:r>
              <a:rPr lang="en-US" sz="3000" dirty="0" smtClean="0">
                <a:latin typeface="Arial" panose="020B0604020202020204" pitchFamily="34" charset="0"/>
                <a:cs typeface="Arial" panose="020B0604020202020204" pitchFamily="34" charset="0"/>
              </a:rPr>
              <a:t>38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146	</a:t>
            </a:r>
            <a:r>
              <a:rPr lang="en-US" sz="3000" dirty="0" smtClean="0">
                <a:solidFill>
                  <a:srgbClr val="C00000"/>
                </a:solidFill>
                <a:latin typeface="Arial" panose="020B0604020202020204" pitchFamily="34" charset="0"/>
                <a:cs typeface="Arial" panose="020B0604020202020204" pitchFamily="34" charset="0"/>
              </a:rPr>
              <a:t>e.</a:t>
            </a:r>
            <a:r>
              <a:rPr lang="en-US" sz="3000" dirty="0" smtClean="0">
                <a:latin typeface="Arial" panose="020B0604020202020204" pitchFamily="34" charset="0"/>
                <a:cs typeface="Arial" panose="020B0604020202020204" pitchFamily="34" charset="0"/>
              </a:rPr>
              <a:t> About £</a:t>
            </a:r>
            <a:r>
              <a:rPr lang="en-US" sz="3000" dirty="0" smtClean="0"/>
              <a:t>1100</a:t>
            </a:r>
            <a:endParaRPr lang="en-US" sz="3000" dirty="0" smtClean="0">
              <a:latin typeface="Arial" panose="020B0604020202020204" pitchFamily="34" charset="0"/>
              <a:cs typeface="Arial" panose="020B0604020202020204" pitchFamily="34" charset="0"/>
            </a:endParaRPr>
          </a:p>
          <a:p>
            <a:pPr marL="974725" lvl="1" indent="-517525">
              <a:buClr>
                <a:srgbClr val="C00000"/>
              </a:buClr>
              <a:buFont typeface="+mj-lt"/>
              <a:buAutoNum type="alphaLcPeriod" startAt="6"/>
              <a:tabLst>
                <a:tab pos="1949450" algn="l"/>
                <a:tab pos="4278313" algn="l"/>
                <a:tab pos="6807200" algn="l"/>
              </a:tabLst>
            </a:pPr>
            <a:r>
              <a:rPr lang="en-US" sz="3000" dirty="0" smtClean="0">
                <a:latin typeface="Arial" panose="020B0604020202020204" pitchFamily="34" charset="0"/>
                <a:cs typeface="Arial" panose="020B0604020202020204" pitchFamily="34" charset="0"/>
              </a:rPr>
              <a:t>It </a:t>
            </a:r>
            <a:r>
              <a:rPr lang="en-US" sz="3000" dirty="0">
                <a:latin typeface="Arial" panose="020B0604020202020204" pitchFamily="34" charset="0"/>
                <a:cs typeface="Arial" panose="020B0604020202020204" pitchFamily="34" charset="0"/>
              </a:rPr>
              <a:t>is outside the range of existing data points; </a:t>
            </a:r>
            <a:r>
              <a:rPr lang="en-US" sz="3000" dirty="0" smtClean="0">
                <a:latin typeface="Arial" panose="020B0604020202020204" pitchFamily="34" charset="0"/>
                <a:cs typeface="Arial" panose="020B0604020202020204" pitchFamily="34" charset="0"/>
              </a:rPr>
              <a:t>new cars </a:t>
            </a:r>
            <a:r>
              <a:rPr lang="en-US" sz="3000" dirty="0">
                <a:latin typeface="Arial" panose="020B0604020202020204" pitchFamily="34" charset="0"/>
                <a:cs typeface="Arial" panose="020B0604020202020204" pitchFamily="34" charset="0"/>
              </a:rPr>
              <a:t>depreciate significantly in the first year.</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59832" y="1196752"/>
            <a:ext cx="4306612" cy="3531420"/>
          </a:xfrm>
          <a:prstGeom prst="rect">
            <a:avLst/>
          </a:prstGeom>
        </p:spPr>
      </p:pic>
    </p:spTree>
    <p:extLst>
      <p:ext uri="{BB962C8B-B14F-4D97-AF65-F5344CB8AC3E}">
        <p14:creationId xmlns:p14="http://schemas.microsoft.com/office/powerpoint/2010/main" val="2914128622"/>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p:sp>
        <p:nvSpPr>
          <p:cNvPr id="3" name="Rectangle 2"/>
          <p:cNvSpPr/>
          <p:nvPr/>
        </p:nvSpPr>
        <p:spPr>
          <a:xfrm>
            <a:off x="251520" y="1220554"/>
            <a:ext cx="8568952" cy="5478423"/>
          </a:xfrm>
          <a:prstGeom prst="rect">
            <a:avLst/>
          </a:prstGeom>
        </p:spPr>
        <p:txBody>
          <a:bodyPr wrap="square">
            <a:spAutoFit/>
          </a:bodyPr>
          <a:lstStyle/>
          <a:p>
            <a:pPr marL="517525" indent="-517525">
              <a:buClr>
                <a:srgbClr val="C00000"/>
              </a:buClr>
              <a:buFont typeface="+mj-lt"/>
              <a:buAutoNum type="arabicPeriod" startAt="10"/>
              <a:tabLst>
                <a:tab pos="1949450" algn="l"/>
                <a:tab pos="4278313" algn="l"/>
                <a:tab pos="680720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3000" dirty="0" smtClean="0">
              <a:latin typeface="Arial" panose="020B0604020202020204" pitchFamily="34" charset="0"/>
              <a:cs typeface="Arial" panose="020B0604020202020204" pitchFamily="34" charset="0"/>
            </a:endParaRPr>
          </a:p>
          <a:p>
            <a:pPr marL="974725" lvl="1" indent="-517525">
              <a:buClr>
                <a:srgbClr val="C00000"/>
              </a:buClr>
              <a:buFont typeface="+mj-lt"/>
              <a:buAutoNum type="alphaLcPeriod" startAt="2"/>
              <a:tabLst>
                <a:tab pos="2570163" algn="l"/>
                <a:tab pos="4278313" algn="l"/>
                <a:tab pos="6807200" algn="l"/>
              </a:tabLst>
            </a:pPr>
            <a:r>
              <a:rPr lang="en-US" sz="3000" dirty="0" smtClean="0">
                <a:latin typeface="Arial" panose="020B0604020202020204" pitchFamily="34" charset="0"/>
                <a:cs typeface="Arial" panose="020B0604020202020204" pitchFamily="34" charset="0"/>
              </a:rPr>
              <a:t>Mean point (27.5, 60.2)</a:t>
            </a:r>
          </a:p>
          <a:p>
            <a:pPr marL="974725" lvl="1" indent="-517525">
              <a:buClr>
                <a:srgbClr val="C00000"/>
              </a:buClr>
              <a:buFont typeface="+mj-lt"/>
              <a:buAutoNum type="alphaLcPeriod" startAt="2"/>
              <a:tabLst>
                <a:tab pos="2570163" algn="l"/>
                <a:tab pos="4278313" algn="l"/>
                <a:tab pos="6807200" algn="l"/>
              </a:tabLst>
            </a:pPr>
            <a:r>
              <a:rPr lang="en-US" sz="3000" dirty="0" smtClean="0">
                <a:latin typeface="Arial" panose="020B0604020202020204" pitchFamily="34" charset="0"/>
                <a:cs typeface="Arial" panose="020B0604020202020204" pitchFamily="34" charset="0"/>
              </a:rPr>
              <a:t>About 56kg	</a:t>
            </a:r>
            <a:r>
              <a:rPr lang="en-US" sz="3000" dirty="0" smtClean="0">
                <a:solidFill>
                  <a:srgbClr val="C00000"/>
                </a:solidFill>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About 75kg</a:t>
            </a:r>
            <a:endParaRPr lang="en-US" sz="3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27295" y="1268760"/>
            <a:ext cx="5044905" cy="4356963"/>
          </a:xfrm>
          <a:prstGeom prst="rect">
            <a:avLst/>
          </a:prstGeom>
        </p:spPr>
      </p:pic>
    </p:spTree>
    <p:extLst>
      <p:ext uri="{BB962C8B-B14F-4D97-AF65-F5344CB8AC3E}">
        <p14:creationId xmlns:p14="http://schemas.microsoft.com/office/powerpoint/2010/main" val="1044817213"/>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p:sp>
        <p:nvSpPr>
          <p:cNvPr id="3" name="Rectangle 2"/>
          <p:cNvSpPr/>
          <p:nvPr/>
        </p:nvSpPr>
        <p:spPr>
          <a:xfrm>
            <a:off x="251520" y="1220554"/>
            <a:ext cx="8568952" cy="5386090"/>
          </a:xfrm>
          <a:prstGeom prst="rect">
            <a:avLst/>
          </a:prstGeom>
        </p:spPr>
        <p:txBody>
          <a:bodyPr wrap="square">
            <a:spAutoFit/>
          </a:bodyPr>
          <a:lstStyle/>
          <a:p>
            <a:pPr marL="517525" indent="-517525">
              <a:buClr>
                <a:srgbClr val="C00000"/>
              </a:buClr>
              <a:buFont typeface="+mj-lt"/>
              <a:buAutoNum type="arabicPeriod" startAt="11"/>
              <a:tabLst>
                <a:tab pos="1949450" algn="l"/>
                <a:tab pos="4278313" algn="l"/>
                <a:tab pos="68072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a:t>
            </a:r>
            <a:br>
              <a:rPr lang="en-US" sz="2800" dirty="0" smtClean="0">
                <a:latin typeface="Arial" panose="020B0604020202020204" pitchFamily="34" charset="0"/>
                <a:cs typeface="Arial" panose="020B0604020202020204" pitchFamily="34" charset="0"/>
              </a:rPr>
            </a:br>
            <a:endParaRPr lang="en-US" sz="36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2570163" algn="l"/>
                <a:tab pos="4278313" algn="l"/>
                <a:tab pos="6807200" algn="l"/>
              </a:tabLst>
            </a:pPr>
            <a:r>
              <a:rPr lang="en-US" sz="2800" dirty="0">
                <a:latin typeface="Arial" panose="020B0604020202020204" pitchFamily="34" charset="0"/>
                <a:cs typeface="Arial" panose="020B0604020202020204" pitchFamily="34" charset="0"/>
              </a:rPr>
              <a:t>The mean age of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male </a:t>
            </a:r>
            <a:r>
              <a:rPr lang="en-US" sz="2800" dirty="0">
                <a:latin typeface="Arial" panose="020B0604020202020204" pitchFamily="34" charset="0"/>
                <a:cs typeface="Arial" panose="020B0604020202020204" pitchFamily="34" charset="0"/>
              </a:rPr>
              <a:t>teachers is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45.2 </a:t>
            </a:r>
            <a:r>
              <a:rPr lang="en-US" sz="2800" dirty="0">
                <a:latin typeface="Arial" panose="020B0604020202020204" pitchFamily="34" charset="0"/>
                <a:cs typeface="Arial" panose="020B0604020202020204" pitchFamily="34" charset="0"/>
              </a:rPr>
              <a:t>and the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mean </a:t>
            </a:r>
            <a:r>
              <a:rPr lang="en-US" sz="2800" dirty="0">
                <a:latin typeface="Arial" panose="020B0604020202020204" pitchFamily="34" charset="0"/>
                <a:cs typeface="Arial" panose="020B0604020202020204" pitchFamily="34" charset="0"/>
              </a:rPr>
              <a:t>age of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female </a:t>
            </a:r>
            <a:r>
              <a:rPr lang="en-US" sz="2800" dirty="0">
                <a:latin typeface="Arial" panose="020B0604020202020204" pitchFamily="34" charset="0"/>
                <a:cs typeface="Arial" panose="020B0604020202020204" pitchFamily="34" charset="0"/>
              </a:rPr>
              <a:t>teachers is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38.1 </a:t>
            </a:r>
            <a:r>
              <a:rPr lang="en-US" sz="2800" dirty="0">
                <a:latin typeface="Arial" panose="020B0604020202020204" pitchFamily="34" charset="0"/>
                <a:cs typeface="Arial" panose="020B0604020202020204" pitchFamily="34" charset="0"/>
              </a:rPr>
              <a:t>showing that male teachers are, on average, 7 years older than the female teachers.</a:t>
            </a:r>
          </a:p>
          <a:p>
            <a:pPr marL="914400" lvl="1" indent="-457200">
              <a:buClr>
                <a:srgbClr val="C00000"/>
              </a:buClr>
              <a:buFont typeface="+mj-lt"/>
              <a:buAutoNum type="alphaLcPeriod" startAt="2"/>
              <a:tabLst>
                <a:tab pos="2570163" algn="l"/>
                <a:tab pos="4278313" algn="l"/>
                <a:tab pos="680720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male frequency polygon is to the right of the female frequency polygon.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27984" y="1220554"/>
            <a:ext cx="4392488" cy="3168352"/>
          </a:xfrm>
          <a:prstGeom prst="rect">
            <a:avLst/>
          </a:prstGeom>
        </p:spPr>
      </p:pic>
    </p:spTree>
    <p:extLst>
      <p:ext uri="{BB962C8B-B14F-4D97-AF65-F5344CB8AC3E}">
        <p14:creationId xmlns:p14="http://schemas.microsoft.com/office/powerpoint/2010/main" val="836577254"/>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p:sp>
        <p:nvSpPr>
          <p:cNvPr id="3" name="Rectangle 2"/>
          <p:cNvSpPr/>
          <p:nvPr/>
        </p:nvSpPr>
        <p:spPr>
          <a:xfrm>
            <a:off x="251520" y="1220554"/>
            <a:ext cx="8568952" cy="3539430"/>
          </a:xfrm>
          <a:prstGeom prst="rect">
            <a:avLst/>
          </a:prstGeom>
        </p:spPr>
        <p:txBody>
          <a:bodyPr wrap="square">
            <a:spAutoFit/>
          </a:bodyPr>
          <a:lstStyle/>
          <a:p>
            <a:pPr marL="517525" indent="-517525">
              <a:buClr>
                <a:srgbClr val="C00000"/>
              </a:buClr>
              <a:buFont typeface="+mj-lt"/>
              <a:buAutoNum type="arabicPeriod" startAt="12"/>
              <a:tabLst>
                <a:tab pos="1949450" algn="l"/>
                <a:tab pos="4278313" algn="l"/>
                <a:tab pos="68072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2570163" algn="l"/>
                <a:tab pos="4278313" algn="l"/>
                <a:tab pos="6348413" algn="l"/>
              </a:tabLst>
            </a:pPr>
            <a:r>
              <a:rPr lang="en-US" sz="3200" dirty="0" smtClean="0">
                <a:latin typeface="Arial" panose="020B0604020202020204" pitchFamily="34" charset="0"/>
                <a:cs typeface="Arial" panose="020B0604020202020204" pitchFamily="34" charset="0"/>
              </a:rPr>
              <a:t>55%	</a:t>
            </a:r>
            <a:r>
              <a:rPr lang="en-US" sz="3200" dirty="0" smtClean="0">
                <a:solidFill>
                  <a:srgbClr val="C00000"/>
                </a:solidFill>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66.7% (1 </a:t>
            </a:r>
            <a:r>
              <a:rPr lang="en-US" sz="3200" dirty="0" err="1" smtClean="0">
                <a:latin typeface="Arial" panose="020B0604020202020204" pitchFamily="34" charset="0"/>
                <a:cs typeface="Arial" panose="020B0604020202020204" pitchFamily="34" charset="0"/>
              </a:rPr>
              <a:t>d.p.</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62.5%</a:t>
            </a:r>
          </a:p>
          <a:p>
            <a:pPr marL="457200" indent="-457200">
              <a:buClr>
                <a:srgbClr val="C00000"/>
              </a:buClr>
              <a:buFont typeface="+mj-lt"/>
              <a:buAutoNum type="arabicPeriod" startAt="12"/>
              <a:tabLst>
                <a:tab pos="2570163" algn="l"/>
                <a:tab pos="4278313" algn="l"/>
                <a:tab pos="6348413" algn="l"/>
              </a:tabLst>
            </a:pPr>
            <a:r>
              <a:rPr lang="en-US" sz="3200" dirty="0">
                <a:latin typeface="Arial" panose="020B0604020202020204" pitchFamily="34" charset="0"/>
                <a:cs typeface="Arial" panose="020B060402020202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3187769187"/>
              </p:ext>
            </p:extLst>
          </p:nvPr>
        </p:nvGraphicFramePr>
        <p:xfrm>
          <a:off x="1187624" y="1268760"/>
          <a:ext cx="7619823" cy="1889760"/>
        </p:xfrm>
        <a:graphic>
          <a:graphicData uri="http://schemas.openxmlformats.org/drawingml/2006/table">
            <a:tbl>
              <a:tblPr firstRow="1" bandRow="1">
                <a:tableStyleId>{5940675A-B579-460E-94D1-54222C63F5DA}</a:tableStyleId>
              </a:tblPr>
              <a:tblGrid>
                <a:gridCol w="1361631"/>
                <a:gridCol w="2448272"/>
                <a:gridCol w="2657792"/>
                <a:gridCol w="1152128"/>
              </a:tblGrid>
              <a:tr h="339240">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Arial" panose="020B0604020202020204" pitchFamily="34" charset="0"/>
                          <a:cs typeface="Arial" panose="020B0604020202020204" pitchFamily="34" charset="0"/>
                        </a:rPr>
                        <a:t>Under </a:t>
                      </a:r>
                      <a:r>
                        <a:rPr lang="en-US" sz="2800" b="1" dirty="0" smtClean="0">
                          <a:latin typeface="Arial" panose="020B0604020202020204" pitchFamily="34" charset="0"/>
                          <a:cs typeface="Arial" panose="020B0604020202020204" pitchFamily="34" charset="0"/>
                        </a:rPr>
                        <a:t>£30000</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At least </a:t>
                      </a:r>
                      <a:r>
                        <a:rPr lang="en-US" sz="2800" b="1" dirty="0" smtClean="0">
                          <a:latin typeface="Arial" panose="020B0604020202020204" pitchFamily="34" charset="0"/>
                          <a:cs typeface="Arial" panose="020B0604020202020204" pitchFamily="34" charset="0"/>
                        </a:rPr>
                        <a:t>£30000</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Total</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CDE5"/>
                    </a:solidFill>
                  </a:tcPr>
                </a:tc>
              </a:tr>
              <a:tr h="339240">
                <a:tc>
                  <a:txBody>
                    <a:bodyPr/>
                    <a:lstStyle/>
                    <a:p>
                      <a:r>
                        <a:rPr lang="en-US" sz="2400" b="1" dirty="0" smtClean="0">
                          <a:latin typeface="Arial" panose="020B0604020202020204" pitchFamily="34" charset="0"/>
                          <a:cs typeface="Arial" panose="020B0604020202020204" pitchFamily="34" charset="0"/>
                        </a:rPr>
                        <a:t>Men</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60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30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90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9240">
                <a:tc>
                  <a:txBody>
                    <a:bodyPr/>
                    <a:lstStyle/>
                    <a:p>
                      <a:r>
                        <a:rPr lang="en-US" sz="2400" b="1" dirty="0" smtClean="0">
                          <a:latin typeface="Arial" panose="020B0604020202020204" pitchFamily="34" charset="0"/>
                          <a:cs typeface="Arial" panose="020B0604020202020204" pitchFamily="34" charset="0"/>
                        </a:rPr>
                        <a:t>Women</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60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110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9240">
                <a:tc>
                  <a:txBody>
                    <a:bodyPr/>
                    <a:lstStyle/>
                    <a:p>
                      <a:r>
                        <a:rPr lang="en-US" sz="2400" b="1" dirty="0" smtClean="0">
                          <a:latin typeface="Arial" panose="020B0604020202020204" pitchFamily="34" charset="0"/>
                          <a:cs typeface="Arial" panose="020B0604020202020204" pitchFamily="34" charset="0"/>
                        </a:rPr>
                        <a:t>Total</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120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80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200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856866833"/>
              </p:ext>
            </p:extLst>
          </p:nvPr>
        </p:nvGraphicFramePr>
        <p:xfrm>
          <a:off x="1043608" y="4437112"/>
          <a:ext cx="7742144" cy="2072640"/>
        </p:xfrm>
        <a:graphic>
          <a:graphicData uri="http://schemas.openxmlformats.org/drawingml/2006/table">
            <a:tbl>
              <a:tblPr firstRow="1" bandRow="1">
                <a:tableStyleId>{5940675A-B579-460E-94D1-54222C63F5DA}</a:tableStyleId>
              </a:tblPr>
              <a:tblGrid>
                <a:gridCol w="1152843"/>
                <a:gridCol w="1908782"/>
                <a:gridCol w="1584176"/>
                <a:gridCol w="1728192"/>
                <a:gridCol w="1368151"/>
              </a:tblGrid>
              <a:tr h="339240">
                <a:tc>
                  <a:txBody>
                    <a:bodyPr/>
                    <a:lstStyle/>
                    <a:p>
                      <a:endParaRPr lang="en-US" sz="28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smtClean="0">
                          <a:latin typeface="Arial" panose="020B0604020202020204" pitchFamily="34" charset="0"/>
                          <a:cs typeface="Arial" panose="020B0604020202020204" pitchFamily="34" charset="0"/>
                        </a:rPr>
                        <a:t>Music</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b="1" dirty="0" smtClean="0">
                          <a:latin typeface="Arial" panose="020B0604020202020204" pitchFamily="34" charset="0"/>
                          <a:cs typeface="Arial" panose="020B0604020202020204" pitchFamily="34" charset="0"/>
                        </a:rPr>
                        <a:t>Drama</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b="1" dirty="0" smtClean="0">
                          <a:latin typeface="Arial" panose="020B0604020202020204" pitchFamily="34" charset="0"/>
                          <a:cs typeface="Arial" panose="020B0604020202020204" pitchFamily="34" charset="0"/>
                        </a:rPr>
                        <a:t>Sport</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b="1" dirty="0" smtClean="0">
                          <a:latin typeface="Arial" panose="020B0604020202020204" pitchFamily="34" charset="0"/>
                          <a:cs typeface="Arial" panose="020B0604020202020204" pitchFamily="34" charset="0"/>
                        </a:rPr>
                        <a:t>Total</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CDE5"/>
                    </a:solidFill>
                  </a:tcPr>
                </a:tc>
              </a:tr>
              <a:tr h="339240">
                <a:tc>
                  <a:txBody>
                    <a:bodyPr/>
                    <a:lstStyle/>
                    <a:p>
                      <a:r>
                        <a:rPr lang="en-US" sz="2800" b="1" dirty="0" smtClean="0">
                          <a:latin typeface="Arial" panose="020B0604020202020204" pitchFamily="34" charset="0"/>
                          <a:cs typeface="Arial" panose="020B0604020202020204" pitchFamily="34" charset="0"/>
                        </a:rPr>
                        <a:t>Boys</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35</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smtClean="0">
                          <a:latin typeface="Arial" panose="020B0604020202020204" pitchFamily="34" charset="0"/>
                          <a:cs typeface="Arial" panose="020B0604020202020204" pitchFamily="34" charset="0"/>
                        </a:rPr>
                        <a:t>21</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smtClean="0">
                          <a:latin typeface="Arial" panose="020B0604020202020204" pitchFamily="34" charset="0"/>
                          <a:cs typeface="Arial" panose="020B0604020202020204" pitchFamily="34" charset="0"/>
                        </a:rPr>
                        <a:t>39</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smtClean="0">
                          <a:latin typeface="Arial" panose="020B0604020202020204" pitchFamily="34" charset="0"/>
                          <a:cs typeface="Arial" panose="020B0604020202020204" pitchFamily="34" charset="0"/>
                        </a:rPr>
                        <a:t>95</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9240">
                <a:tc>
                  <a:txBody>
                    <a:bodyPr/>
                    <a:lstStyle/>
                    <a:p>
                      <a:r>
                        <a:rPr lang="en-US" sz="2800" b="1" dirty="0" smtClean="0">
                          <a:latin typeface="Arial" panose="020B0604020202020204" pitchFamily="34" charset="0"/>
                          <a:cs typeface="Arial" panose="020B0604020202020204" pitchFamily="34" charset="0"/>
                        </a:rPr>
                        <a:t>Girls</a:t>
                      </a:r>
                      <a:endParaRPr lang="en-US" sz="2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28</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90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9240">
                <a:tc>
                  <a:txBody>
                    <a:bodyPr/>
                    <a:lstStyle/>
                    <a:p>
                      <a:r>
                        <a:rPr lang="en-US" sz="2800" b="1" dirty="0" smtClean="0">
                          <a:latin typeface="Arial" panose="020B0604020202020204" pitchFamily="34" charset="0"/>
                          <a:cs typeface="Arial" panose="020B0604020202020204" pitchFamily="34" charset="0"/>
                        </a:rPr>
                        <a:t>Total</a:t>
                      </a:r>
                      <a:endParaRPr lang="en-US" sz="2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65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800" dirty="0" smtClean="0">
                          <a:latin typeface="Arial" panose="020B0604020202020204" pitchFamily="34" charset="0"/>
                          <a:cs typeface="Arial" panose="020B0604020202020204" pitchFamily="34" charset="0"/>
                        </a:rPr>
                        <a:t>49</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800" dirty="0" smtClean="0">
                          <a:latin typeface="Arial" panose="020B0604020202020204" pitchFamily="34" charset="0"/>
                          <a:cs typeface="Arial" panose="020B0604020202020204" pitchFamily="34" charset="0"/>
                        </a:rPr>
                        <a:t>71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800" dirty="0" smtClean="0">
                          <a:latin typeface="Arial" panose="020B0604020202020204" pitchFamily="34" charset="0"/>
                          <a:cs typeface="Arial" panose="020B0604020202020204" pitchFamily="34" charset="0"/>
                        </a:rPr>
                        <a:t>185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981321554"/>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20554"/>
                <a:ext cx="8568952" cy="5465599"/>
              </a:xfrm>
              <a:prstGeom prst="rect">
                <a:avLst/>
              </a:prstGeom>
            </p:spPr>
            <p:txBody>
              <a:bodyPr wrap="square">
                <a:spAutoFit/>
              </a:bodyPr>
              <a:lstStyle/>
              <a:p>
                <a:pPr marL="690563" indent="-690563">
                  <a:buClr>
                    <a:srgbClr val="C00000"/>
                  </a:buClr>
                  <a:buFont typeface="+mj-lt"/>
                  <a:buAutoNum type="arabicPeriod" startAt="14"/>
                  <a:tabLst>
                    <a:tab pos="1949450" algn="l"/>
                    <a:tab pos="3087688" algn="l"/>
                    <a:tab pos="4278313" algn="l"/>
                    <a:tab pos="5262563" algn="l"/>
                  </a:tabLst>
                </a:pPr>
                <a:r>
                  <a:rPr lang="en-US" sz="3200" dirty="0" smtClean="0">
                    <a:solidFill>
                      <a:srgbClr val="C00000"/>
                    </a:solidFill>
                    <a:latin typeface="Arial" panose="020B0604020202020204" pitchFamily="34" charset="0"/>
                    <a:cs typeface="Arial" panose="020B0604020202020204" pitchFamily="34" charset="0"/>
                  </a:rPr>
                  <a:t>a. </a:t>
                </a:r>
                <a:r>
                  <a:rPr lang="en-US" sz="3200" dirty="0" err="1" smtClean="0">
                    <a:solidFill>
                      <a:srgbClr val="C00000"/>
                    </a:solidFill>
                    <a:latin typeface="Arial" panose="020B0604020202020204" pitchFamily="34" charset="0"/>
                    <a:cs typeface="Arial" panose="020B0604020202020204" pitchFamily="34" charset="0"/>
                  </a:rPr>
                  <a:t>i</a:t>
                </a:r>
                <a:r>
                  <a:rPr lang="en-US" sz="3200" dirty="0" smtClean="0">
                    <a:solidFill>
                      <a:srgbClr val="C00000"/>
                    </a:solidFill>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50%	</a:t>
                </a:r>
                <a:r>
                  <a:rPr lang="en-US" sz="3200" dirty="0" smtClean="0">
                    <a:solidFill>
                      <a:srgbClr val="C00000"/>
                    </a:solidFill>
                    <a:latin typeface="Arial" panose="020B0604020202020204" pitchFamily="34" charset="0"/>
                    <a:cs typeface="Arial" panose="020B0604020202020204" pitchFamily="34" charset="0"/>
                  </a:rPr>
                  <a:t>ii.</a:t>
                </a:r>
                <a:r>
                  <a:rPr lang="en-US" sz="3200" dirty="0" smtClean="0">
                    <a:latin typeface="Arial" panose="020B0604020202020204" pitchFamily="34" charset="0"/>
                    <a:cs typeface="Arial" panose="020B0604020202020204" pitchFamily="34" charset="0"/>
                  </a:rPr>
                  <a:t> 23%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29.6% (1 </a:t>
                </a:r>
                <a:r>
                  <a:rPr lang="en-US" sz="3200" dirty="0" err="1" smtClean="0">
                    <a:latin typeface="Arial" panose="020B0604020202020204" pitchFamily="34" charset="0"/>
                    <a:cs typeface="Arial" panose="020B0604020202020204" pitchFamily="34" charset="0"/>
                  </a:rPr>
                  <a:t>d.p.</a:t>
                </a:r>
                <a:r>
                  <a:rPr lang="en-US" sz="3200" dirty="0" smtClean="0">
                    <a:latin typeface="Arial" panose="020B0604020202020204" pitchFamily="34" charset="0"/>
                    <a:cs typeface="Arial" panose="020B0604020202020204" pitchFamily="34" charset="0"/>
                  </a:rPr>
                  <a:t>)</a:t>
                </a:r>
              </a:p>
              <a:p>
                <a:pPr marL="690563" indent="-690563">
                  <a:buClr>
                    <a:srgbClr val="C00000"/>
                  </a:buClr>
                  <a:buFont typeface="+mj-lt"/>
                  <a:buAutoNum type="arabicPeriod" startAt="14"/>
                  <a:tabLst>
                    <a:tab pos="2570163" algn="l"/>
                    <a:tab pos="4278313" algn="l"/>
                    <a:tab pos="6348413" algn="l"/>
                  </a:tabLst>
                </a:pPr>
                <a:r>
                  <a:rPr lang="en-US" sz="3200" dirty="0" smtClean="0">
                    <a:latin typeface="Arial" panose="020B0604020202020204" pitchFamily="34" charset="0"/>
                    <a:cs typeface="Arial" panose="020B0604020202020204" pitchFamily="34" charset="0"/>
                  </a:rPr>
                  <a:t>Pie chart, because the other options cannot be used to display qualitative data.</a:t>
                </a:r>
              </a:p>
              <a:p>
                <a:pPr marL="690563" indent="-690563">
                  <a:buClr>
                    <a:srgbClr val="C00000"/>
                  </a:buClr>
                  <a:buFont typeface="+mj-lt"/>
                  <a:buAutoNum type="arabicPeriod" startAt="14"/>
                  <a:tabLst>
                    <a:tab pos="2570163" algn="l"/>
                    <a:tab pos="4278313" algn="l"/>
                    <a:tab pos="6348413"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1147763" lvl="1" indent="-690563">
                  <a:buClr>
                    <a:srgbClr val="C00000"/>
                  </a:buClr>
                  <a:buFont typeface="+mj-lt"/>
                  <a:buAutoNum type="alphaLcPeriod" startAt="2"/>
                  <a:tabLst>
                    <a:tab pos="2570163" algn="l"/>
                    <a:tab pos="4278313" algn="l"/>
                    <a:tab pos="6348413"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45+35+20</m:t>
                        </m:r>
                      </m:num>
                      <m:den>
                        <m:r>
                          <a:rPr lang="en-US" sz="3200" b="0" i="0" smtClean="0">
                            <a:latin typeface="Cambria Math" panose="02040503050406030204" pitchFamily="18" charset="0"/>
                            <a:cs typeface="Arial" panose="020B0604020202020204" pitchFamily="34" charset="0"/>
                          </a:rPr>
                          <m:t>3</m:t>
                        </m:r>
                      </m:den>
                    </m:f>
                  </m:oMath>
                </a14:m>
                <a:r>
                  <a:rPr lang="en-US" sz="3200" dirty="0" smtClean="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100</m:t>
                        </m:r>
                      </m:num>
                      <m:den>
                        <m:r>
                          <a:rPr lang="en-US" sz="3200" b="0" i="0" smtClean="0">
                            <a:latin typeface="Cambria Math" panose="02040503050406030204" pitchFamily="18" charset="0"/>
                            <a:cs typeface="Arial" panose="020B0604020202020204" pitchFamily="34" charset="0"/>
                          </a:rPr>
                          <m:t>3</m:t>
                        </m:r>
                      </m:den>
                    </m:f>
                  </m:oMath>
                </a14:m>
                <a:r>
                  <a:rPr lang="en-US" sz="3200" dirty="0" smtClean="0">
                    <a:latin typeface="Arial" panose="020B0604020202020204" pitchFamily="34" charset="0"/>
                    <a:cs typeface="Arial" panose="020B0604020202020204" pitchFamily="34" charset="0"/>
                  </a:rPr>
                  <a:t> = 33.3 (1 </a:t>
                </a:r>
                <a:r>
                  <a:rPr lang="en-US" sz="3200" dirty="0" err="1" smtClean="0">
                    <a:latin typeface="Arial" panose="020B0604020202020204" pitchFamily="34" charset="0"/>
                    <a:cs typeface="Arial" panose="020B0604020202020204" pitchFamily="34" charset="0"/>
                  </a:rPr>
                  <a:t>d.p.</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20554"/>
                <a:ext cx="8568952" cy="5465599"/>
              </a:xfrm>
              <a:prstGeom prst="rect">
                <a:avLst/>
              </a:prstGeom>
              <a:blipFill rotWithShape="0">
                <a:blip r:embed="rId4"/>
                <a:stretch>
                  <a:fillRect l="-1636" t="-1449" r="-427" b="-780"/>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47664" y="2811305"/>
            <a:ext cx="3738456" cy="3022582"/>
          </a:xfrm>
          <a:prstGeom prst="rect">
            <a:avLst/>
          </a:prstGeom>
        </p:spPr>
      </p:pic>
    </p:spTree>
    <p:extLst>
      <p:ext uri="{BB962C8B-B14F-4D97-AF65-F5344CB8AC3E}">
        <p14:creationId xmlns:p14="http://schemas.microsoft.com/office/powerpoint/2010/main" val="320103185"/>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838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20554"/>
                <a:ext cx="8568952" cy="5420715"/>
              </a:xfrm>
              <a:prstGeom prst="rect">
                <a:avLst/>
              </a:prstGeom>
            </p:spPr>
            <p:txBody>
              <a:bodyPr wrap="square">
                <a:spAutoFit/>
              </a:bodyPr>
              <a:lstStyle/>
              <a:p>
                <a:pPr marL="690563" indent="-690563">
                  <a:buClr>
                    <a:srgbClr val="C00000"/>
                  </a:buClr>
                  <a:buFont typeface="+mj-lt"/>
                  <a:buAutoNum type="arabicPeriod" startAt="16"/>
                  <a:tabLst>
                    <a:tab pos="2570163" algn="l"/>
                    <a:tab pos="4278313" algn="l"/>
                    <a:tab pos="6348413"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900" dirty="0" smtClean="0">
                  <a:latin typeface="Arial" panose="020B0604020202020204" pitchFamily="34" charset="0"/>
                  <a:cs typeface="Arial" panose="020B0604020202020204" pitchFamily="34" charset="0"/>
                </a:endParaRPr>
              </a:p>
              <a:p>
                <a:pPr marL="1147763" lvl="1" indent="-690563">
                  <a:buClr>
                    <a:srgbClr val="C00000"/>
                  </a:buClr>
                  <a:buFont typeface="+mj-lt"/>
                  <a:buAutoNum type="alphaLcPeriod" startAt="2"/>
                  <a:tabLst>
                    <a:tab pos="2570163" algn="l"/>
                    <a:tab pos="4278313" algn="l"/>
                    <a:tab pos="6348413"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45+35+20</m:t>
                        </m:r>
                      </m:num>
                      <m:den>
                        <m:r>
                          <a:rPr lang="en-US" sz="3200" b="0" i="0" smtClean="0">
                            <a:latin typeface="Cambria Math" panose="02040503050406030204" pitchFamily="18" charset="0"/>
                            <a:cs typeface="Arial" panose="020B0604020202020204" pitchFamily="34" charset="0"/>
                          </a:rPr>
                          <m:t>3</m:t>
                        </m:r>
                      </m:den>
                    </m:f>
                  </m:oMath>
                </a14:m>
                <a:r>
                  <a:rPr lang="en-US" sz="3200" dirty="0" smtClean="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100</m:t>
                        </m:r>
                      </m:num>
                      <m:den>
                        <m:r>
                          <a:rPr lang="en-US" sz="3200" b="0" i="0" smtClean="0">
                            <a:latin typeface="Cambria Math" panose="02040503050406030204" pitchFamily="18" charset="0"/>
                            <a:cs typeface="Arial" panose="020B0604020202020204" pitchFamily="34" charset="0"/>
                          </a:rPr>
                          <m:t>3</m:t>
                        </m:r>
                      </m:den>
                    </m:f>
                  </m:oMath>
                </a14:m>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33.3 (1 </a:t>
                </a:r>
                <a:r>
                  <a:rPr lang="en-US" sz="3200" dirty="0" err="1" smtClean="0">
                    <a:latin typeface="Arial" panose="020B0604020202020204" pitchFamily="34" charset="0"/>
                    <a:cs typeface="Arial" panose="020B0604020202020204" pitchFamily="34" charset="0"/>
                  </a:rPr>
                  <a:t>d.p.</a:t>
                </a:r>
                <a:r>
                  <a:rPr lang="en-US" sz="3200" dirty="0" smtClean="0">
                    <a:latin typeface="Arial" panose="020B0604020202020204" pitchFamily="34" charset="0"/>
                    <a:cs typeface="Arial" panose="020B0604020202020204" pitchFamily="34" charset="0"/>
                  </a:rPr>
                  <a:t>)</a:t>
                </a:r>
                <a:br>
                  <a:rPr lang="en-US" sz="3200" dirty="0" smtClean="0">
                    <a:latin typeface="Arial" panose="020B0604020202020204" pitchFamily="34" charset="0"/>
                    <a:cs typeface="Arial" panose="020B0604020202020204" pitchFamily="34" charset="0"/>
                  </a:rPr>
                </a:br>
                <a:endParaRPr lang="en-US" sz="1050" dirty="0" smtClean="0">
                  <a:latin typeface="Arial" panose="020B0604020202020204" pitchFamily="34" charset="0"/>
                  <a:cs typeface="Arial" panose="020B0604020202020204" pitchFamily="34" charset="0"/>
                </a:endParaRPr>
              </a:p>
              <a:p>
                <a:pPr marL="1147763" lvl="1" indent="-690563">
                  <a:buClr>
                    <a:srgbClr val="C00000"/>
                  </a:buClr>
                  <a:buFont typeface="+mj-lt"/>
                  <a:buAutoNum type="alphaLcPeriod" startAt="2"/>
                  <a:tabLst>
                    <a:tab pos="2570163" algn="l"/>
                    <a:tab pos="4278313" algn="l"/>
                    <a:tab pos="6348413"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35</m:t>
                        </m:r>
                        <m:r>
                          <a:rPr lang="en-US" sz="3200">
                            <a:latin typeface="Cambria Math" panose="02040503050406030204" pitchFamily="18" charset="0"/>
                            <a:cs typeface="Arial" panose="020B0604020202020204" pitchFamily="34" charset="0"/>
                          </a:rPr>
                          <m:t>+</m:t>
                        </m:r>
                        <m:r>
                          <a:rPr lang="en-US" sz="3200" b="0" i="0" smtClean="0">
                            <a:latin typeface="Cambria Math" panose="02040503050406030204" pitchFamily="18" charset="0"/>
                            <a:cs typeface="Arial" panose="020B0604020202020204" pitchFamily="34" charset="0"/>
                          </a:rPr>
                          <m:t>20</m:t>
                        </m:r>
                        <m:r>
                          <a:rPr lang="en-US" sz="3200">
                            <a:latin typeface="Cambria Math" panose="02040503050406030204" pitchFamily="18" charset="0"/>
                            <a:cs typeface="Arial" panose="020B0604020202020204" pitchFamily="34" charset="0"/>
                          </a:rPr>
                          <m:t>+</m:t>
                        </m:r>
                        <m:r>
                          <a:rPr lang="en-US" sz="3200" b="0" i="0" smtClean="0">
                            <a:latin typeface="Cambria Math" panose="02040503050406030204" pitchFamily="18" charset="0"/>
                            <a:cs typeface="Arial" panose="020B0604020202020204" pitchFamily="34" charset="0"/>
                          </a:rPr>
                          <m:t>4</m:t>
                        </m:r>
                        <m:r>
                          <a:rPr lang="en-US" sz="3200">
                            <a:latin typeface="Cambria Math" panose="02040503050406030204" pitchFamily="18" charset="0"/>
                            <a:cs typeface="Arial" panose="020B0604020202020204" pitchFamily="34" charset="0"/>
                          </a:rPr>
                          <m:t>0</m:t>
                        </m:r>
                      </m:num>
                      <m:den>
                        <m:r>
                          <a:rPr lang="en-US" sz="3200">
                            <a:latin typeface="Cambria Math" panose="02040503050406030204" pitchFamily="18" charset="0"/>
                            <a:cs typeface="Arial" panose="020B0604020202020204" pitchFamily="34" charset="0"/>
                          </a:rPr>
                          <m:t>3</m:t>
                        </m:r>
                      </m:den>
                    </m:f>
                  </m:oMath>
                </a14:m>
                <a:r>
                  <a:rPr lang="en-US" sz="3200"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95</m:t>
                        </m:r>
                      </m:num>
                      <m:den>
                        <m:r>
                          <a:rPr lang="en-US" sz="3200">
                            <a:latin typeface="Cambria Math" panose="02040503050406030204" pitchFamily="18" charset="0"/>
                            <a:cs typeface="Arial" panose="020B0604020202020204" pitchFamily="34" charset="0"/>
                          </a:rPr>
                          <m:t>3</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31.7 </a:t>
                </a:r>
                <a:r>
                  <a:rPr lang="en-US" sz="3200" dirty="0">
                    <a:latin typeface="Arial" panose="020B0604020202020204" pitchFamily="34" charset="0"/>
                    <a:cs typeface="Arial" panose="020B0604020202020204" pitchFamily="34" charset="0"/>
                  </a:rPr>
                  <a:t>(1 </a:t>
                </a:r>
                <a:r>
                  <a:rPr lang="en-US" sz="3200" dirty="0" err="1">
                    <a:latin typeface="Arial" panose="020B0604020202020204" pitchFamily="34" charset="0"/>
                    <a:cs typeface="Arial" panose="020B0604020202020204" pitchFamily="34" charset="0"/>
                  </a:rPr>
                  <a:t>d.p.</a:t>
                </a:r>
                <a:r>
                  <a:rPr lang="en-US" sz="3200" dirty="0">
                    <a:latin typeface="Arial" panose="020B0604020202020204" pitchFamily="34" charset="0"/>
                    <a:cs typeface="Arial" panose="020B0604020202020204" pitchFamily="34" charset="0"/>
                  </a:rPr>
                  <a:t>)</a:t>
                </a:r>
              </a:p>
              <a:p>
                <a:pPr marL="1147763" lvl="1" indent="-690563">
                  <a:buClr>
                    <a:srgbClr val="C00000"/>
                  </a:buClr>
                  <a:buFont typeface="+mj-lt"/>
                  <a:buAutoNum type="alphaLcPeriod" startAt="2"/>
                  <a:tabLst>
                    <a:tab pos="2570163" algn="l"/>
                    <a:tab pos="4278313" algn="l"/>
                    <a:tab pos="6348413" algn="l"/>
                  </a:tabLst>
                </a:pP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a:p>
                <a:pPr marL="1147763" lvl="1" indent="-690563">
                  <a:buClr>
                    <a:srgbClr val="C00000"/>
                  </a:buClr>
                  <a:buFont typeface="+mj-lt"/>
                  <a:buAutoNum type="alphaLcPeriod" startAt="2"/>
                  <a:tabLst>
                    <a:tab pos="2570163" algn="l"/>
                    <a:tab pos="4278313" algn="l"/>
                    <a:tab pos="6348413" algn="l"/>
                  </a:tabLst>
                </a:pPr>
                <a:r>
                  <a:rPr lang="en-US" sz="3200" dirty="0" smtClean="0">
                    <a:latin typeface="Arial" panose="020B0604020202020204" pitchFamily="34" charset="0"/>
                    <a:cs typeface="Arial" panose="020B0604020202020204" pitchFamily="34" charset="0"/>
                  </a:rPr>
                  <a:t>decreasing</a:t>
                </a:r>
                <a:endParaRPr lang="en-US" sz="32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20554"/>
                <a:ext cx="8568952" cy="5420715"/>
              </a:xfrm>
              <a:prstGeom prst="rect">
                <a:avLst/>
              </a:prstGeom>
              <a:blipFill rotWithShape="0">
                <a:blip r:embed="rId4"/>
                <a:stretch>
                  <a:fillRect l="-1636" t="-1462" b="-3037"/>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076056" y="1268760"/>
            <a:ext cx="3666448" cy="296436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36324071"/>
              </p:ext>
            </p:extLst>
          </p:nvPr>
        </p:nvGraphicFramePr>
        <p:xfrm>
          <a:off x="1259632" y="5060032"/>
          <a:ext cx="7560840" cy="961256"/>
        </p:xfrm>
        <a:graphic>
          <a:graphicData uri="http://schemas.openxmlformats.org/drawingml/2006/table">
            <a:tbl>
              <a:tblPr firstRow="1" bandRow="1">
                <a:tableStyleId>{5940675A-B579-460E-94D1-54222C63F5DA}</a:tableStyleId>
              </a:tblPr>
              <a:tblGrid>
                <a:gridCol w="3651568"/>
                <a:gridCol w="860742"/>
                <a:gridCol w="860742"/>
                <a:gridCol w="708342"/>
                <a:gridCol w="831374"/>
                <a:gridCol w="648072"/>
              </a:tblGrid>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Months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3-5</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5-7</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400" b="1" dirty="0" smtClean="0">
                          <a:latin typeface="Arial" panose="020B0604020202020204" pitchFamily="34" charset="0"/>
                          <a:cs typeface="Arial" panose="020B0604020202020204" pitchFamily="34" charset="0"/>
                        </a:rPr>
                        <a:t>Moving average (1 </a:t>
                      </a:r>
                      <a:r>
                        <a:rPr lang="en-US" sz="2400" b="1" dirty="0" err="1" smtClean="0">
                          <a:latin typeface="Arial" panose="020B0604020202020204" pitchFamily="34" charset="0"/>
                          <a:cs typeface="Arial" panose="020B0604020202020204" pitchFamily="34" charset="0"/>
                        </a:rPr>
                        <a:t>d.p.</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33.3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31.7</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smtClean="0">
                          <a:latin typeface="Arial" panose="020B0604020202020204" pitchFamily="34" charset="0"/>
                          <a:cs typeface="Arial" panose="020B0604020202020204" pitchFamily="34" charset="0"/>
                        </a:rPr>
                        <a:t>30</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1" dirty="0" smtClean="0">
                          <a:latin typeface="Arial" panose="020B0604020202020204" pitchFamily="34" charset="0"/>
                          <a:cs typeface="Arial" panose="020B0604020202020204" pitchFamily="34" charset="0"/>
                        </a:rPr>
                        <a:t>28.3</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1" dirty="0" smtClean="0">
                          <a:latin typeface="Arial" panose="020B0604020202020204" pitchFamily="34" charset="0"/>
                          <a:cs typeface="Arial" panose="020B0604020202020204" pitchFamily="34" charset="0"/>
                        </a:rPr>
                        <a:t>25</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Tree>
    <p:extLst>
      <p:ext uri="{BB962C8B-B14F-4D97-AF65-F5344CB8AC3E}">
        <p14:creationId xmlns:p14="http://schemas.microsoft.com/office/powerpoint/2010/main" val="3674307249"/>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Extend</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639</a:t>
            </a:r>
            <a:endParaRPr lang="en-GB" sz="1400" b="1" dirty="0">
              <a:latin typeface="Calibri" panose="020F0502020204030204" pitchFamily="34" charset="0"/>
            </a:endParaRPr>
          </a:p>
        </p:txBody>
      </p:sp>
      <p:sp>
        <p:nvSpPr>
          <p:cNvPr id="3" name="Rectangle 2"/>
          <p:cNvSpPr/>
          <p:nvPr/>
        </p:nvSpPr>
        <p:spPr>
          <a:xfrm>
            <a:off x="251520" y="1220554"/>
            <a:ext cx="8568952" cy="3785652"/>
          </a:xfrm>
          <a:prstGeom prst="rect">
            <a:avLst/>
          </a:prstGeom>
        </p:spPr>
        <p:txBody>
          <a:bodyPr wrap="square">
            <a:spAutoFit/>
          </a:bodyPr>
          <a:lstStyle/>
          <a:p>
            <a:pPr marL="1311275" indent="-1311275">
              <a:buClr>
                <a:srgbClr val="C00000"/>
              </a:buClr>
              <a:buFont typeface="+mj-lt"/>
              <a:buAutoNum type="arabicPeriod" startAt="17"/>
              <a:tabLst>
                <a:tab pos="2570163" algn="l"/>
                <a:tab pos="4278313" algn="l"/>
                <a:tab pos="6348413" algn="l"/>
              </a:tabLst>
            </a:pPr>
            <a:r>
              <a:rPr lang="en-US" sz="6000" dirty="0" smtClean="0">
                <a:solidFill>
                  <a:srgbClr val="C00000"/>
                </a:solidFill>
                <a:latin typeface="Arial" panose="020B0604020202020204" pitchFamily="34" charset="0"/>
                <a:cs typeface="Arial" panose="020B0604020202020204" pitchFamily="34" charset="0"/>
              </a:rPr>
              <a:t>a.</a:t>
            </a:r>
            <a:r>
              <a:rPr lang="en-US" sz="6000" dirty="0">
                <a:latin typeface="Arial" panose="020B0604020202020204" pitchFamily="34" charset="0"/>
                <a:cs typeface="Arial" panose="020B0604020202020204" pitchFamily="34" charset="0"/>
              </a:rPr>
              <a:t> </a:t>
            </a:r>
            <a:r>
              <a:rPr lang="en-US" sz="6000" dirty="0" smtClean="0">
                <a:latin typeface="Arial" panose="020B0604020202020204" pitchFamily="34" charset="0"/>
                <a:cs typeface="Arial" panose="020B0604020202020204" pitchFamily="34" charset="0"/>
              </a:rPr>
              <a:t>29, 35, </a:t>
            </a:r>
            <a:r>
              <a:rPr lang="en-US" sz="6000" b="1" dirty="0" smtClean="0">
                <a:latin typeface="Arial" panose="020B0604020202020204" pitchFamily="34" charset="0"/>
                <a:cs typeface="Arial" panose="020B0604020202020204" pitchFamily="34" charset="0"/>
              </a:rPr>
              <a:t>36, 38</a:t>
            </a:r>
            <a:endParaRPr lang="en-US" sz="6000" dirty="0" smtClean="0">
              <a:latin typeface="Arial" panose="020B0604020202020204" pitchFamily="34" charset="0"/>
              <a:cs typeface="Arial" panose="020B0604020202020204" pitchFamily="34" charset="0"/>
            </a:endParaRPr>
          </a:p>
          <a:p>
            <a:pPr marL="2122488" lvl="1" indent="-811213">
              <a:buClr>
                <a:srgbClr val="C00000"/>
              </a:buClr>
              <a:buFont typeface="+mj-lt"/>
              <a:buAutoNum type="alphaLcPeriod" startAt="2"/>
              <a:tabLst>
                <a:tab pos="2570163" algn="l"/>
                <a:tab pos="4278313" algn="l"/>
                <a:tab pos="6348413" algn="l"/>
              </a:tabLst>
            </a:pPr>
            <a:r>
              <a:rPr lang="en-US" sz="6000" dirty="0" smtClean="0">
                <a:latin typeface="Arial" panose="020B0604020202020204" pitchFamily="34" charset="0"/>
                <a:cs typeface="Arial" panose="020B0604020202020204" pitchFamily="34" charset="0"/>
              </a:rPr>
              <a:t>The </a:t>
            </a:r>
            <a:r>
              <a:rPr lang="en-US" sz="6000" dirty="0">
                <a:latin typeface="Arial" panose="020B0604020202020204" pitchFamily="34" charset="0"/>
                <a:cs typeface="Arial" panose="020B0604020202020204" pitchFamily="34" charset="0"/>
              </a:rPr>
              <a:t>trend is tor an increase in prices.</a:t>
            </a:r>
          </a:p>
          <a:p>
            <a:pPr marL="1258888" indent="-1258888">
              <a:buClr>
                <a:srgbClr val="C00000"/>
              </a:buClr>
              <a:buFont typeface="+mj-lt"/>
              <a:buAutoNum type="arabicPeriod" startAt="17"/>
              <a:tabLst>
                <a:tab pos="2570163" algn="l"/>
                <a:tab pos="4278313" algn="l"/>
                <a:tab pos="6348413" algn="l"/>
              </a:tabLst>
            </a:pPr>
            <a:r>
              <a:rPr lang="en-US" sz="6000" i="1" dirty="0" smtClean="0">
                <a:latin typeface="Arial" panose="020B0604020202020204" pitchFamily="34" charset="0"/>
                <a:cs typeface="Arial" panose="020B0604020202020204" pitchFamily="34" charset="0"/>
              </a:rPr>
              <a:t>x </a:t>
            </a:r>
            <a:r>
              <a:rPr lang="en-US" sz="6000" dirty="0" smtClean="0">
                <a:latin typeface="Arial" panose="020B0604020202020204" pitchFamily="34" charset="0"/>
                <a:cs typeface="Arial" panose="020B0604020202020204" pitchFamily="34" charset="0"/>
              </a:rPr>
              <a:t>= 15</a:t>
            </a:r>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483456"/>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3 -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5509200"/>
          </a:xfrm>
          <a:prstGeom prst="rect">
            <a:avLst/>
          </a:prstGeom>
        </p:spPr>
        <p:txBody>
          <a:bodyPr wrap="square">
            <a:spAutoFit/>
          </a:bodyPr>
          <a:lstStyle/>
          <a:p>
            <a:pPr marL="742950" indent="-742950">
              <a:buClr>
                <a:srgbClr val="C00000"/>
              </a:buClr>
              <a:buFont typeface="+mj-lt"/>
              <a:buAutoNum type="arabicPeriod" startAt="14"/>
              <a:tabLst>
                <a:tab pos="2913063" algn="l"/>
                <a:tab pos="4978400" algn="l"/>
                <a:tab pos="6451600" algn="l"/>
              </a:tabLst>
            </a:pPr>
            <a:r>
              <a:rPr lang="en-US" sz="3200" dirty="0" smtClean="0">
                <a:latin typeface="Arial" panose="020B0604020202020204" pitchFamily="34" charset="0"/>
                <a:cs typeface="Arial" panose="020B0604020202020204" pitchFamily="34" charset="0"/>
              </a:rPr>
              <a:t>Any suitable data collection sheet.</a:t>
            </a:r>
          </a:p>
          <a:p>
            <a:pPr marL="742950" indent="-742950">
              <a:buClr>
                <a:srgbClr val="C00000"/>
              </a:buClr>
              <a:buFont typeface="+mj-lt"/>
              <a:buAutoNum type="arabicPeriod" startAt="14"/>
              <a:tabLst>
                <a:tab pos="2913063" algn="l"/>
                <a:tab pos="4233863" algn="l"/>
                <a:tab pos="64516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Continuous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x = 4, y = 4</a:t>
            </a:r>
          </a:p>
          <a:p>
            <a:pPr marL="1200150" lvl="1" indent="-455613">
              <a:buClr>
                <a:srgbClr val="C00000"/>
              </a:buClr>
              <a:buFont typeface="+mj-lt"/>
              <a:buAutoNum type="alphaLcPeriod" startAt="3"/>
              <a:tabLst>
                <a:tab pos="2913063" algn="l"/>
                <a:tab pos="4233863" algn="l"/>
                <a:tab pos="6451600" algn="l"/>
              </a:tabLst>
            </a:pP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a:p>
            <a:pPr marL="744538" indent="-744538">
              <a:buClr>
                <a:srgbClr val="C00000"/>
              </a:buClr>
              <a:buFont typeface="+mj-lt"/>
              <a:buAutoNum type="arabicPeriod" startAt="14"/>
              <a:tabLst>
                <a:tab pos="2913063" algn="l"/>
                <a:tab pos="4233863" algn="l"/>
                <a:tab pos="64516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4, 4, 6, 7, 14; no</a:t>
            </a:r>
          </a:p>
          <a:p>
            <a:pPr marL="1252538" lvl="1" indent="-509588">
              <a:buClr>
                <a:srgbClr val="C00000"/>
              </a:buClr>
              <a:buFont typeface="+mj-lt"/>
              <a:buAutoNum type="alphaLcPeriod" startAt="2"/>
              <a:tabLst>
                <a:tab pos="2913063" algn="l"/>
                <a:tab pos="4233863" algn="l"/>
                <a:tab pos="6451600" algn="l"/>
              </a:tabLst>
            </a:pPr>
            <a:r>
              <a:rPr lang="en-US" sz="3200" dirty="0" smtClean="0">
                <a:latin typeface="Arial" panose="020B0604020202020204" pitchFamily="34" charset="0"/>
                <a:cs typeface="Arial" panose="020B0604020202020204" pitchFamily="34" charset="0"/>
              </a:rPr>
              <a:t>4, 4, 4, 8, 8, 14 or 4, 4, 5, 7, 8, 14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or 3, 4, 4, 8, 10, 13</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84265" y="2252786"/>
            <a:ext cx="4025048" cy="2856485"/>
          </a:xfrm>
          <a:prstGeom prst="rect">
            <a:avLst/>
          </a:prstGeom>
        </p:spPr>
      </p:pic>
    </p:spTree>
    <p:extLst>
      <p:ext uri="{BB962C8B-B14F-4D97-AF65-F5344CB8AC3E}">
        <p14:creationId xmlns:p14="http://schemas.microsoft.com/office/powerpoint/2010/main" val="1613914544"/>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dirty="0" smtClean="0"/>
              <a:t>3 – Unit Test</a:t>
            </a:r>
            <a:endParaRPr lang="en-GB"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639</a:t>
            </a:r>
            <a:endParaRPr lang="en-GB" sz="1400" b="1" dirty="0">
              <a:latin typeface="Calibri" panose="020F0502020204030204" pitchFamily="34" charset="0"/>
            </a:endParaRPr>
          </a:p>
        </p:txBody>
      </p:sp>
      <p:sp>
        <p:nvSpPr>
          <p:cNvPr id="3" name="Rectangle 2"/>
          <p:cNvSpPr/>
          <p:nvPr/>
        </p:nvSpPr>
        <p:spPr>
          <a:xfrm>
            <a:off x="251520" y="1220554"/>
            <a:ext cx="8568952" cy="5355312"/>
          </a:xfrm>
          <a:prstGeom prst="rect">
            <a:avLst/>
          </a:prstGeom>
        </p:spPr>
        <p:txBody>
          <a:bodyPr wrap="square">
            <a:spAutoFit/>
          </a:bodyPr>
          <a:lstStyle/>
          <a:p>
            <a:pPr marL="620713" indent="-620713">
              <a:buClr>
                <a:srgbClr val="C00000"/>
              </a:buClr>
              <a:tabLst>
                <a:tab pos="2570163" algn="l"/>
                <a:tab pos="4278313" algn="l"/>
                <a:tab pos="6348413" algn="l"/>
              </a:tabLst>
            </a:pPr>
            <a:r>
              <a:rPr lang="en-US" sz="3800" b="1" dirty="0" smtClean="0">
                <a:solidFill>
                  <a:srgbClr val="0070C0"/>
                </a:solidFill>
                <a:latin typeface="Arial" panose="020B0604020202020204" pitchFamily="34" charset="0"/>
                <a:cs typeface="Arial" panose="020B0604020202020204" pitchFamily="34" charset="0"/>
              </a:rPr>
              <a:t>Sample </a:t>
            </a:r>
            <a:r>
              <a:rPr lang="en-US" sz="3800" b="1" dirty="0">
                <a:solidFill>
                  <a:srgbClr val="0070C0"/>
                </a:solidFill>
                <a:latin typeface="Arial" panose="020B0604020202020204" pitchFamily="34" charset="0"/>
                <a:cs typeface="Arial" panose="020B0604020202020204" pitchFamily="34" charset="0"/>
              </a:rPr>
              <a:t>student answer </a:t>
            </a:r>
            <a:endParaRPr lang="en-US" sz="3800" b="1" dirty="0" smtClean="0">
              <a:solidFill>
                <a:srgbClr val="0070C0"/>
              </a:solidFill>
              <a:latin typeface="Arial" panose="020B0604020202020204" pitchFamily="34" charset="0"/>
              <a:cs typeface="Arial" panose="020B0604020202020204" pitchFamily="34" charset="0"/>
            </a:endParaRPr>
          </a:p>
          <a:p>
            <a:pPr marL="620713" indent="-620713">
              <a:buClr>
                <a:srgbClr val="C00000"/>
              </a:buClr>
              <a:buFont typeface="+mj-lt"/>
              <a:buAutoNum type="alphaLcPeriod"/>
              <a:tabLst>
                <a:tab pos="2570163" algn="l"/>
                <a:tab pos="4278313" algn="l"/>
                <a:tab pos="6348413" algn="l"/>
              </a:tabLst>
            </a:pPr>
            <a:r>
              <a:rPr lang="en-US" sz="3800" dirty="0" smtClean="0">
                <a:latin typeface="Arial" panose="020B0604020202020204" pitchFamily="34" charset="0"/>
                <a:cs typeface="Arial" panose="020B0604020202020204" pitchFamily="34" charset="0"/>
              </a:rPr>
              <a:t>Student </a:t>
            </a:r>
            <a:r>
              <a:rPr lang="en-US" sz="3800" dirty="0">
                <a:latin typeface="Arial" panose="020B0604020202020204" pitchFamily="34" charset="0"/>
                <a:cs typeface="Arial" panose="020B0604020202020204" pitchFamily="34" charset="0"/>
              </a:rPr>
              <a:t>A has got the answer correct</a:t>
            </a:r>
            <a:r>
              <a:rPr lang="en-US" sz="3800" dirty="0" smtClean="0">
                <a:latin typeface="Arial" panose="020B0604020202020204" pitchFamily="34" charset="0"/>
                <a:cs typeface="Arial" panose="020B0604020202020204" pitchFamily="34" charset="0"/>
              </a:rPr>
              <a:t>,</a:t>
            </a:r>
          </a:p>
          <a:p>
            <a:pPr marL="620713" indent="-620713">
              <a:buClr>
                <a:srgbClr val="C00000"/>
              </a:buClr>
              <a:buFont typeface="+mj-lt"/>
              <a:buAutoNum type="alphaLcPeriod"/>
              <a:tabLst>
                <a:tab pos="2570163" algn="l"/>
                <a:tab pos="4278313" algn="l"/>
                <a:tab pos="6348413" algn="l"/>
              </a:tabLst>
            </a:pPr>
            <a:r>
              <a:rPr lang="en-US" sz="3800" dirty="0" smtClean="0">
                <a:latin typeface="Arial" panose="020B0604020202020204" pitchFamily="34" charset="0"/>
                <a:cs typeface="Arial" panose="020B0604020202020204" pitchFamily="34" charset="0"/>
              </a:rPr>
              <a:t>Student </a:t>
            </a:r>
            <a:r>
              <a:rPr lang="en-US" sz="3800" dirty="0">
                <a:latin typeface="Arial" panose="020B0604020202020204" pitchFamily="34" charset="0"/>
                <a:cs typeface="Arial" panose="020B0604020202020204" pitchFamily="34" charset="0"/>
              </a:rPr>
              <a:t>B gets more marks, because they have shown correct working and only got the final calculation wrong. Student A has shown no working so gets no method marks.</a:t>
            </a:r>
          </a:p>
        </p:txBody>
      </p:sp>
    </p:spTree>
    <p:extLst>
      <p:ext uri="{BB962C8B-B14F-4D97-AF65-F5344CB8AC3E}">
        <p14:creationId xmlns:p14="http://schemas.microsoft.com/office/powerpoint/2010/main" val="246609950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3.1 – Statistical Diagrams 1</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5509200"/>
          </a:xfrm>
          <a:prstGeom prst="rect">
            <a:avLst/>
          </a:prstGeom>
        </p:spPr>
        <p:txBody>
          <a:bodyPr wrap="square">
            <a:spAutoFit/>
          </a:bodyPr>
          <a:lstStyle/>
          <a:p>
            <a:pPr marL="508000" indent="-508000">
              <a:buClr>
                <a:srgbClr val="C00000"/>
              </a:buClr>
              <a:buFont typeface="+mj-lt"/>
              <a:buAutoNum type="arabicPeriod"/>
              <a:tabLst>
                <a:tab pos="2913063" algn="l"/>
                <a:tab pos="4978400" algn="l"/>
                <a:tab pos="6451600" algn="l"/>
              </a:tabLst>
            </a:pPr>
            <a:r>
              <a:rPr lang="en-US" sz="3200" dirty="0">
                <a:latin typeface="Arial" panose="020B0604020202020204" pitchFamily="34" charset="0"/>
                <a:cs typeface="Arial" panose="020B0604020202020204" pitchFamily="34" charset="0"/>
              </a:rPr>
              <a:t>On average Sophie has a better score than Celia because her median is lower. She is also more consistent because her range is lower.</a:t>
            </a:r>
          </a:p>
          <a:p>
            <a:pPr marL="508000" indent="-508000">
              <a:buClr>
                <a:srgbClr val="C00000"/>
              </a:buClr>
              <a:buFont typeface="+mj-lt"/>
              <a:buAutoNum type="arabicPeriod"/>
              <a:tabLst>
                <a:tab pos="2913063" algn="l"/>
                <a:tab pos="4978400" algn="l"/>
                <a:tab pos="64516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750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Theatre</a:t>
            </a:r>
            <a:endParaRPr lang="en-US" sz="3200" dirty="0">
              <a:latin typeface="Arial" panose="020B0604020202020204" pitchFamily="34" charset="0"/>
              <a:cs typeface="Arial" panose="020B0604020202020204" pitchFamily="34" charset="0"/>
            </a:endParaRPr>
          </a:p>
          <a:p>
            <a:pPr marL="1033463" lvl="1" indent="-525463">
              <a:buClr>
                <a:srgbClr val="C00000"/>
              </a:buClr>
              <a:buFont typeface="+mj-lt"/>
              <a:buAutoNum type="alphaLcPeriod" startAt="3"/>
              <a:tabLst>
                <a:tab pos="2913063" algn="l"/>
                <a:tab pos="4978400" algn="l"/>
                <a:tab pos="6451600" algn="l"/>
              </a:tabLst>
            </a:pPr>
            <a:r>
              <a:rPr lang="en-US" sz="3200" dirty="0" smtClean="0">
                <a:latin typeface="Arial" panose="020B0604020202020204" pitchFamily="34" charset="0"/>
                <a:cs typeface="Arial" panose="020B0604020202020204" pitchFamily="34" charset="0"/>
              </a:rPr>
              <a:t>20000 x </a:t>
            </a:r>
            <a:r>
              <a:rPr lang="en-US" sz="3200" dirty="0">
                <a:latin typeface="Arial" panose="020B0604020202020204" pitchFamily="34" charset="0"/>
                <a:cs typeface="Arial" panose="020B0604020202020204" pitchFamily="34" charset="0"/>
              </a:rPr>
              <a:t>(45 </a:t>
            </a:r>
            <a:r>
              <a:rPr lang="en-US" sz="3200" dirty="0"/>
              <a:t>÷</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360) = 2500 at festival but only 1500 </a:t>
            </a:r>
            <a:r>
              <a:rPr lang="en-US" sz="3200" dirty="0" smtClean="0">
                <a:latin typeface="Arial" panose="020B0604020202020204" pitchFamily="34" charset="0"/>
                <a:cs typeface="Arial" panose="020B0604020202020204" pitchFamily="34" charset="0"/>
              </a:rPr>
              <a:t>x </a:t>
            </a:r>
            <a:r>
              <a:rPr lang="en-US" sz="3200" dirty="0">
                <a:latin typeface="Arial" panose="020B0604020202020204" pitchFamily="34" charset="0"/>
                <a:cs typeface="Arial" panose="020B0604020202020204" pitchFamily="34" charset="0"/>
              </a:rPr>
              <a:t>(90 </a:t>
            </a:r>
            <a:r>
              <a:rPr lang="en-US" sz="3200" dirty="0"/>
              <a:t>÷</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360) = </a:t>
            </a:r>
            <a:r>
              <a:rPr lang="en-US" sz="3200" dirty="0" smtClean="0">
                <a:latin typeface="Arial" panose="020B0604020202020204" pitchFamily="34" charset="0"/>
                <a:cs typeface="Arial" panose="020B0604020202020204" pitchFamily="34" charset="0"/>
              </a:rPr>
              <a:t>375 </a:t>
            </a:r>
            <a:r>
              <a:rPr lang="en-US" sz="3200" dirty="0">
                <a:latin typeface="Arial" panose="020B0604020202020204" pitchFamily="34" charset="0"/>
                <a:cs typeface="Arial" panose="020B0604020202020204" pitchFamily="34" charset="0"/>
              </a:rPr>
              <a:t>at theatre</a:t>
            </a:r>
          </a:p>
          <a:p>
            <a:pPr marL="508000" indent="-508000">
              <a:buClr>
                <a:srgbClr val="C00000"/>
              </a:buClr>
              <a:buFont typeface="+mj-lt"/>
              <a:buAutoNum type="arabicPeriod"/>
              <a:tabLst>
                <a:tab pos="2405063" algn="l"/>
                <a:tab pos="4521200" algn="l"/>
                <a:tab pos="64516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10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89kg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35kg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71kg</a:t>
            </a:r>
          </a:p>
          <a:p>
            <a:pPr marL="1033463" lvl="1" indent="-525463">
              <a:buClr>
                <a:srgbClr val="C00000"/>
              </a:buClr>
              <a:buFont typeface="+mj-lt"/>
              <a:buAutoNum type="alphaLcPeriod" startAt="5"/>
              <a:tabLst>
                <a:tab pos="2405063" algn="l"/>
                <a:tab pos="4521200" algn="l"/>
                <a:tab pos="6451600" algn="l"/>
              </a:tabLst>
            </a:pPr>
            <a:r>
              <a:rPr lang="en-US" sz="3200" dirty="0" smtClean="0">
                <a:latin typeface="Arial" panose="020B0604020202020204" pitchFamily="34" charset="0"/>
                <a:cs typeface="Arial" panose="020B0604020202020204" pitchFamily="34" charset="0"/>
              </a:rPr>
              <a:t>Yes</a:t>
            </a:r>
            <a:r>
              <a:rPr lang="en-US" sz="3200" dirty="0">
                <a:latin typeface="Arial" panose="020B0604020202020204" pitchFamily="34" charset="0"/>
                <a:cs typeface="Arial" panose="020B0604020202020204" pitchFamily="34" charset="0"/>
              </a:rPr>
              <a:t>; the number of people is 10 &lt; 12 and total mass is 716 kg &lt; 800 kg. </a:t>
            </a:r>
            <a:endParaRPr lang="en-US" sz="3200" dirty="0" smtClean="0">
              <a:latin typeface="Arial" panose="020B0604020202020204" pitchFamily="34" charset="0"/>
              <a:cs typeface="Arial" panose="020B0604020202020204" pitchFamily="34" charset="0"/>
            </a:endParaRPr>
          </a:p>
          <a:p>
            <a:pPr marL="1033463" lvl="1" indent="-525463">
              <a:buClr>
                <a:srgbClr val="C00000"/>
              </a:buClr>
              <a:buFont typeface="+mj-lt"/>
              <a:buAutoNum type="alphaLcPeriod" startAt="5"/>
              <a:tabLst>
                <a:tab pos="2405063" algn="l"/>
                <a:tab pos="4521200" algn="l"/>
                <a:tab pos="6451600" algn="l"/>
              </a:tabLst>
            </a:pPr>
            <a:r>
              <a:rPr lang="en-US" sz="3200" dirty="0" smtClean="0">
                <a:latin typeface="Arial" panose="020B0604020202020204" pitchFamily="34" charset="0"/>
                <a:cs typeface="Arial" panose="020B0604020202020204" pitchFamily="34" charset="0"/>
              </a:rPr>
              <a:t>71.6 </a:t>
            </a:r>
            <a:r>
              <a:rPr lang="en-US" sz="3200" dirty="0">
                <a:latin typeface="Arial" panose="020B0604020202020204" pitchFamily="34" charset="0"/>
                <a:cs typeface="Arial" panose="020B0604020202020204" pitchFamily="34" charset="0"/>
              </a:rPr>
              <a:t>kg</a:t>
            </a:r>
            <a:endParaRPr lang="en-US" sz="3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614594"/>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US" sz="4000" dirty="0" smtClean="0"/>
              <a:t>3.1 – Statistical Diagrams 1</a:t>
            </a:r>
            <a:endParaRPr lang="en-GB" sz="4000"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632</a:t>
            </a:r>
            <a:endParaRPr lang="en-GB" sz="1400" b="1" dirty="0">
              <a:latin typeface="Calibri" panose="020F0502020204030204" pitchFamily="34" charset="0"/>
            </a:endParaRPr>
          </a:p>
        </p:txBody>
      </p:sp>
      <p:sp>
        <p:nvSpPr>
          <p:cNvPr id="3" name="Rectangle 2"/>
          <p:cNvSpPr/>
          <p:nvPr/>
        </p:nvSpPr>
        <p:spPr>
          <a:xfrm>
            <a:off x="251520" y="1196752"/>
            <a:ext cx="8568952" cy="5478423"/>
          </a:xfrm>
          <a:prstGeom prst="rect">
            <a:avLst/>
          </a:prstGeom>
        </p:spPr>
        <p:txBody>
          <a:bodyPr wrap="square">
            <a:spAutoFit/>
          </a:bodyPr>
          <a:lstStyle/>
          <a:p>
            <a:pPr marL="514350" indent="-514350">
              <a:buClr>
                <a:srgbClr val="C00000"/>
              </a:buClr>
              <a:buFont typeface="+mj-lt"/>
              <a:buAutoNum type="arabicPeriod" startAt="4"/>
              <a:tabLst>
                <a:tab pos="2913063" algn="l"/>
                <a:tab pos="4978400" algn="l"/>
                <a:tab pos="6451600" algn="l"/>
              </a:tabLst>
            </a:pPr>
            <a:r>
              <a:rPr lang="en-US" sz="3500" dirty="0">
                <a:latin typeface="Arial" panose="020B0604020202020204" pitchFamily="34" charset="0"/>
                <a:cs typeface="Arial" panose="020B0604020202020204" pitchFamily="34" charset="0"/>
              </a:rPr>
              <a:t>Maths range = 54, English range = 37 Maths median = 60. English median = </a:t>
            </a:r>
            <a:r>
              <a:rPr lang="en-US" sz="3500" dirty="0" smtClean="0">
                <a:latin typeface="Arial" panose="020B0604020202020204" pitchFamily="34" charset="0"/>
                <a:cs typeface="Arial" panose="020B0604020202020204" pitchFamily="34" charset="0"/>
              </a:rPr>
              <a:t>58</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The </a:t>
            </a:r>
            <a:r>
              <a:rPr lang="en-US" sz="3500" dirty="0">
                <a:latin typeface="Arial" panose="020B0604020202020204" pitchFamily="34" charset="0"/>
                <a:cs typeface="Arial" panose="020B0604020202020204" pitchFamily="34" charset="0"/>
              </a:rPr>
              <a:t>Maths marks are more spread out since the range for maths is far greater </a:t>
            </a:r>
            <a:r>
              <a:rPr lang="en-US" sz="3500" dirty="0" smtClean="0">
                <a:latin typeface="Arial" panose="020B0604020202020204" pitchFamily="34" charset="0"/>
                <a:cs typeface="Arial" panose="020B0604020202020204" pitchFamily="34" charset="0"/>
              </a:rPr>
              <a:t>than </a:t>
            </a:r>
            <a:r>
              <a:rPr lang="en-US" sz="3500" dirty="0">
                <a:latin typeface="Arial" panose="020B0604020202020204" pitchFamily="34" charset="0"/>
                <a:cs typeface="Arial" panose="020B0604020202020204" pitchFamily="34" charset="0"/>
              </a:rPr>
              <a:t>the range for English. </a:t>
            </a: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The </a:t>
            </a:r>
            <a:r>
              <a:rPr lang="en-US" sz="3500" dirty="0">
                <a:latin typeface="Arial" panose="020B0604020202020204" pitchFamily="34" charset="0"/>
                <a:cs typeface="Arial" panose="020B0604020202020204" pitchFamily="34" charset="0"/>
              </a:rPr>
              <a:t>average marks are very similar since the median mark for Maths is only 2 marks higher than the median English </a:t>
            </a:r>
            <a:r>
              <a:rPr lang="en-US" sz="3500" dirty="0" smtClean="0">
                <a:latin typeface="Arial" panose="020B0604020202020204" pitchFamily="34" charset="0"/>
                <a:cs typeface="Arial" panose="020B0604020202020204" pitchFamily="34" charset="0"/>
              </a:rPr>
              <a:t>mark</a:t>
            </a:r>
            <a:r>
              <a:rPr lang="en-US" sz="3500" dirty="0">
                <a:latin typeface="Arial" panose="020B0604020202020204" pitchFamily="34" charset="0"/>
                <a:cs typeface="Arial" panose="020B0604020202020204" pitchFamily="34" charset="0"/>
              </a:rPr>
              <a:t>.</a:t>
            </a:r>
            <a:endParaRPr lang="en-US" sz="3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459654"/>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Year 09 - Mathematics - Unit 3 - Answers"/>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3.xml><?xml version="1.0" encoding="utf-8"?>
<ds:datastoreItem xmlns:ds="http://schemas.openxmlformats.org/officeDocument/2006/customXml" ds:itemID="{76DD945F-B7B0-4691-A0D0-E2EAD6DA23B3}">
  <ds:schemaRef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170579</TotalTime>
  <Words>1869</Words>
  <Application>Microsoft Office PowerPoint</Application>
  <PresentationFormat>On-screen Show (4:3)</PresentationFormat>
  <Paragraphs>880</Paragraphs>
  <Slides>70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Cambria Math</vt:lpstr>
      <vt:lpstr>Lucida Sans Unicode</vt:lpstr>
      <vt:lpstr>Verdana</vt:lpstr>
      <vt:lpstr>Wingdings 2</vt:lpstr>
      <vt:lpstr>Wingdings 3</vt:lpstr>
      <vt:lpstr>Enderoth</vt:lpstr>
      <vt:lpstr>PowerPoint Presentation</vt:lpstr>
      <vt:lpstr>3 - Prior knowledge check</vt:lpstr>
      <vt:lpstr>3 - Prior knowledge check</vt:lpstr>
      <vt:lpstr>3 - Prior knowledge check</vt:lpstr>
      <vt:lpstr>3 - Prior knowledge check</vt:lpstr>
      <vt:lpstr>3 - Prior knowledge check</vt:lpstr>
      <vt:lpstr>3 - Prior knowledge check</vt:lpstr>
      <vt:lpstr>3.1 – Statistical Diagrams 1</vt:lpstr>
      <vt:lpstr>3.1 – Statistical Diagrams 1</vt:lpstr>
      <vt:lpstr>3.1 – Statistical Diagrams 1</vt:lpstr>
      <vt:lpstr>3.1 – Statistical Diagrams 1</vt:lpstr>
      <vt:lpstr>3.1 – Statistical Diagrams 1</vt:lpstr>
      <vt:lpstr>3.1 – Statistical Diagrams 1</vt:lpstr>
      <vt:lpstr>3.1 – Statistical Diagrams 1</vt:lpstr>
      <vt:lpstr>3.2 – Time Series</vt:lpstr>
      <vt:lpstr>3.2 – Time Series</vt:lpstr>
      <vt:lpstr>3.2 – Time Series</vt:lpstr>
      <vt:lpstr>3.2 – Time Series</vt:lpstr>
      <vt:lpstr>3.2 – Time Series</vt:lpstr>
      <vt:lpstr>3.2 – Time Series</vt:lpstr>
      <vt:lpstr>3.3 – Scatter Graphs</vt:lpstr>
      <vt:lpstr>3.3 – Scatter Graphs</vt:lpstr>
      <vt:lpstr>3.3 – Scatter Graphs</vt:lpstr>
      <vt:lpstr>3.3 – Scatter Graphs</vt:lpstr>
      <vt:lpstr>3.3 – Scatter Graphs</vt:lpstr>
      <vt:lpstr>3.3 – Scatter Graphs</vt:lpstr>
      <vt:lpstr>3.3 – Scatter Graphs</vt:lpstr>
      <vt:lpstr>3.4 – Line of Best Fit</vt:lpstr>
      <vt:lpstr>3.4 – Line of Best Fit</vt:lpstr>
      <vt:lpstr>3.4 – Line of Best Fit</vt:lpstr>
      <vt:lpstr>3.4 – Line of Best Fit</vt:lpstr>
      <vt:lpstr>3.4 – Line of Best Fit</vt:lpstr>
      <vt:lpstr>3.4 – Line of Best Fit</vt:lpstr>
      <vt:lpstr>3.5 – Averages and Range</vt:lpstr>
      <vt:lpstr>3.5 – Averages and Range</vt:lpstr>
      <vt:lpstr>3.5 – Averages and Range</vt:lpstr>
      <vt:lpstr>3.5 – Averages and Range</vt:lpstr>
      <vt:lpstr>3.5 – Averages and Range</vt:lpstr>
      <vt:lpstr>3.6 – Statistical Diagrams 2</vt:lpstr>
      <vt:lpstr>3.6 – Statistical Diagrams 2</vt:lpstr>
      <vt:lpstr>3.6 – Statistical Diagrams 2</vt:lpstr>
      <vt:lpstr>3.6 – Statistical Diagrams 2</vt:lpstr>
      <vt:lpstr>3.6 – Statistical Diagrams 2</vt:lpstr>
      <vt:lpstr>3.6 – Statistical Diagrams 2</vt:lpstr>
      <vt:lpstr>3 – Problem Solving</vt:lpstr>
      <vt:lpstr>3 – Check Up</vt:lpstr>
      <vt:lpstr>3 – Check Up</vt:lpstr>
      <vt:lpstr>3 – Check Up</vt:lpstr>
      <vt:lpstr>3 – Check Up</vt:lpstr>
      <vt:lpstr>3 – Strengthen</vt:lpstr>
      <vt:lpstr>3 – Strengthen</vt:lpstr>
      <vt:lpstr>3 – Strengthen</vt:lpstr>
      <vt:lpstr>3 – Strengthen</vt:lpstr>
      <vt:lpstr>3 – Strengthen</vt:lpstr>
      <vt:lpstr>3 – Strengthen</vt:lpstr>
      <vt:lpstr>3 – Strengthen</vt:lpstr>
      <vt:lpstr>3 – Strengthen</vt:lpstr>
      <vt:lpstr>3 – Strengthen</vt:lpstr>
      <vt:lpstr>3 – Extend</vt:lpstr>
      <vt:lpstr>3 – Extend</vt:lpstr>
      <vt:lpstr>3 – Extend</vt:lpstr>
      <vt:lpstr>3 – Extend</vt:lpstr>
      <vt:lpstr>3 – Extend</vt:lpstr>
      <vt:lpstr>3 – Extend</vt:lpstr>
      <vt:lpstr>3 – Extend</vt:lpstr>
      <vt:lpstr>3 – Extend</vt:lpstr>
      <vt:lpstr>3 – Extend</vt:lpstr>
      <vt:lpstr>3 – Extend</vt:lpstr>
      <vt:lpstr>3 – Extend</vt:lpstr>
      <vt:lpstr>3 – Unit Test</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09 - Mathematics - Unit 3 - Answers</dc:title>
  <dc:subject>Travel and Tourism</dc:subject>
  <dc:creator>Enderoth</dc:creator>
  <cp:keywords>Year 09 - Mathematics - Unit 3 - Answers</cp:keywords>
  <cp:lastModifiedBy>Enderoth</cp:lastModifiedBy>
  <cp:revision>4810</cp:revision>
  <cp:lastPrinted>2014-01-22T18:25:48Z</cp:lastPrinted>
  <dcterms:created xsi:type="dcterms:W3CDTF">2008-03-12T11:01:44Z</dcterms:created>
  <dcterms:modified xsi:type="dcterms:W3CDTF">2018-12-08T11:34:17Z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